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  <p:sldMasterId id="2147483743" r:id="rId2"/>
    <p:sldMasterId id="2147483764" r:id="rId3"/>
    <p:sldMasterId id="2147483785" r:id="rId4"/>
  </p:sldMasterIdLst>
  <p:notesMasterIdLst>
    <p:notesMasterId r:id="rId64"/>
  </p:notesMasterIdLst>
  <p:handoutMasterIdLst>
    <p:handoutMasterId r:id="rId65"/>
  </p:handoutMasterIdLst>
  <p:sldIdLst>
    <p:sldId id="318" r:id="rId5"/>
    <p:sldId id="541" r:id="rId6"/>
    <p:sldId id="494" r:id="rId7"/>
    <p:sldId id="560" r:id="rId8"/>
    <p:sldId id="561" r:id="rId9"/>
    <p:sldId id="562" r:id="rId10"/>
    <p:sldId id="563" r:id="rId11"/>
    <p:sldId id="564" r:id="rId12"/>
    <p:sldId id="565" r:id="rId13"/>
    <p:sldId id="566" r:id="rId14"/>
    <p:sldId id="567" r:id="rId15"/>
    <p:sldId id="568" r:id="rId16"/>
    <p:sldId id="569" r:id="rId17"/>
    <p:sldId id="570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43" r:id="rId26"/>
    <p:sldId id="544" r:id="rId27"/>
    <p:sldId id="545" r:id="rId28"/>
    <p:sldId id="547" r:id="rId29"/>
    <p:sldId id="546" r:id="rId30"/>
    <p:sldId id="548" r:id="rId31"/>
    <p:sldId id="549" r:id="rId32"/>
    <p:sldId id="550" r:id="rId33"/>
    <p:sldId id="553" r:id="rId34"/>
    <p:sldId id="554" r:id="rId35"/>
    <p:sldId id="551" r:id="rId36"/>
    <p:sldId id="552" r:id="rId37"/>
    <p:sldId id="540" r:id="rId38"/>
    <p:sldId id="511" r:id="rId39"/>
    <p:sldId id="512" r:id="rId40"/>
    <p:sldId id="514" r:id="rId41"/>
    <p:sldId id="515" r:id="rId42"/>
    <p:sldId id="517" r:id="rId43"/>
    <p:sldId id="518" r:id="rId44"/>
    <p:sldId id="542" r:id="rId45"/>
    <p:sldId id="520" r:id="rId46"/>
    <p:sldId id="521" r:id="rId47"/>
    <p:sldId id="523" r:id="rId48"/>
    <p:sldId id="524" r:id="rId49"/>
    <p:sldId id="525" r:id="rId50"/>
    <p:sldId id="555" r:id="rId51"/>
    <p:sldId id="556" r:id="rId52"/>
    <p:sldId id="557" r:id="rId53"/>
    <p:sldId id="558" r:id="rId54"/>
    <p:sldId id="559" r:id="rId55"/>
    <p:sldId id="532" r:id="rId56"/>
    <p:sldId id="533" r:id="rId57"/>
    <p:sldId id="534" r:id="rId58"/>
    <p:sldId id="535" r:id="rId59"/>
    <p:sldId id="536" r:id="rId60"/>
    <p:sldId id="537" r:id="rId61"/>
    <p:sldId id="538" r:id="rId62"/>
    <p:sldId id="539" r:id="rId63"/>
  </p:sldIdLst>
  <p:sldSz cx="9144000" cy="5143500" type="screen16x9"/>
  <p:notesSz cx="9872663" cy="679767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">
          <p15:clr>
            <a:srgbClr val="A4A3A4"/>
          </p15:clr>
        </p15:guide>
        <p15:guide id="2" orient="horz" pos="3145">
          <p15:clr>
            <a:srgbClr val="A4A3A4"/>
          </p15:clr>
        </p15:guide>
        <p15:guide id="3" orient="horz" pos="509">
          <p15:clr>
            <a:srgbClr val="A4A3A4"/>
          </p15:clr>
        </p15:guide>
        <p15:guide id="4" orient="horz" pos="758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150">
          <p15:clr>
            <a:srgbClr val="A4A3A4"/>
          </p15:clr>
        </p15:guide>
        <p15:guide id="7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FF"/>
    <a:srgbClr val="AFC32C"/>
    <a:srgbClr val="C6C8E1"/>
    <a:srgbClr val="B4E3E8"/>
    <a:srgbClr val="DFEEF2"/>
    <a:srgbClr val="3F3F3F"/>
    <a:srgbClr val="232D75"/>
    <a:srgbClr val="3A78B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0" autoAdjust="0"/>
    <p:restoredTop sz="98171" autoAdjust="0"/>
  </p:normalViewPr>
  <p:slideViewPr>
    <p:cSldViewPr snapToGrid="0" showGuides="1">
      <p:cViewPr varScale="1">
        <p:scale>
          <a:sx n="118" d="100"/>
          <a:sy n="118" d="100"/>
        </p:scale>
        <p:origin x="144" y="86"/>
      </p:cViewPr>
      <p:guideLst>
        <p:guide orient="horz" pos="101"/>
        <p:guide orient="horz" pos="3145"/>
        <p:guide orient="horz" pos="509"/>
        <p:guide orient="horz" pos="758"/>
        <p:guide pos="2880"/>
        <p:guide pos="150"/>
        <p:guide pos="561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>
        <p:guide orient="horz" pos="2141"/>
        <p:guide pos="311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592225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7E204-7ACD-454E-B571-A2CB839A547B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2" y="6456611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592225" y="6456611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AA84A-B35A-4020-9797-237ED8FAC4B4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4580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225" y="0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06569-0CA4-4FC0-B615-4CF2912AE288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23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3228895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6611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5" y="6456611"/>
            <a:ext cx="4278154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2B4C1-DDB5-4987-A897-9DD997701AD3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39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562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11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214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326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73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8595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883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602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11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770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727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03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3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839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697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95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5315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2B4C1-DDB5-4987-A897-9DD997701AD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98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6" name="Title 15"/>
          <p:cNvSpPr>
            <a:spLocks noGrp="1"/>
          </p:cNvSpPr>
          <p:nvPr>
            <p:ph type="title" hasCustomPrompt="1"/>
          </p:nvPr>
        </p:nvSpPr>
        <p:spPr>
          <a:xfrm>
            <a:off x="250825" y="3183294"/>
            <a:ext cx="8642350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defRPr sz="3200" b="1" cap="all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97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250824" y="3853485"/>
            <a:ext cx="8642352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 Presentation</a:t>
            </a:r>
          </a:p>
        </p:txBody>
      </p:sp>
      <p:sp>
        <p:nvSpPr>
          <p:cNvPr id="54" name="Content Placeholder 20"/>
          <p:cNvSpPr>
            <a:spLocks noGrp="1"/>
          </p:cNvSpPr>
          <p:nvPr>
            <p:ph sz="quarter" idx="23" hasCustomPrompt="1"/>
          </p:nvPr>
        </p:nvSpPr>
        <p:spPr>
          <a:xfrm>
            <a:off x="250825" y="2707312"/>
            <a:ext cx="6665130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Location . Date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3" name="Rettangolo 2"/>
          <p:cNvSpPr/>
          <p:nvPr userDrawn="1"/>
        </p:nvSpPr>
        <p:spPr>
          <a:xfrm>
            <a:off x="0" y="4765675"/>
            <a:ext cx="9144000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50823" y="4598963"/>
            <a:ext cx="3113686" cy="16671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ts val="1275"/>
              </a:lnSpc>
              <a:buNone/>
              <a:defRPr sz="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10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250823" y="4349112"/>
            <a:ext cx="311368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73759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5084679" y="945699"/>
            <a:ext cx="3808495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10758" y="1510415"/>
            <a:ext cx="2262014" cy="2262014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19" name="Ovale 18"/>
          <p:cNvSpPr/>
          <p:nvPr userDrawn="1"/>
        </p:nvSpPr>
        <p:spPr>
          <a:xfrm>
            <a:off x="243840" y="1343497"/>
            <a:ext cx="2595850" cy="25958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351615" y="1054612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1" name="Ovale 20"/>
          <p:cNvSpPr/>
          <p:nvPr userDrawn="1"/>
        </p:nvSpPr>
        <p:spPr>
          <a:xfrm>
            <a:off x="2254949" y="957946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351615" y="2665698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3" name="Ovale 22"/>
          <p:cNvSpPr/>
          <p:nvPr userDrawn="1"/>
        </p:nvSpPr>
        <p:spPr>
          <a:xfrm>
            <a:off x="2254949" y="2569032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444147" y="1986429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5" name="Ovale 24"/>
          <p:cNvSpPr/>
          <p:nvPr userDrawn="1"/>
        </p:nvSpPr>
        <p:spPr>
          <a:xfrm>
            <a:off x="3347481" y="1889763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AutoShape 4"/>
          <p:cNvSpPr>
            <a:spLocks/>
          </p:cNvSpPr>
          <p:nvPr/>
        </p:nvSpPr>
        <p:spPr bwMode="auto">
          <a:xfrm>
            <a:off x="1981597" y="368101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8" name="AutoShape 10"/>
          <p:cNvSpPr>
            <a:spLocks/>
          </p:cNvSpPr>
          <p:nvPr/>
        </p:nvSpPr>
        <p:spPr bwMode="auto">
          <a:xfrm>
            <a:off x="2051276" y="3748910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0" name="AutoShape 4"/>
          <p:cNvSpPr>
            <a:spLocks/>
          </p:cNvSpPr>
          <p:nvPr/>
        </p:nvSpPr>
        <p:spPr bwMode="auto">
          <a:xfrm>
            <a:off x="3557902" y="3984199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1" name="AutoShape 10"/>
          <p:cNvSpPr>
            <a:spLocks/>
          </p:cNvSpPr>
          <p:nvPr/>
        </p:nvSpPr>
        <p:spPr bwMode="auto">
          <a:xfrm>
            <a:off x="3627581" y="4052091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1565079" y="4004656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1607235" y="4045731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1955913" y="1071579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1998069" y="1112654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9" name="AutoShape 4"/>
          <p:cNvSpPr>
            <a:spLocks/>
          </p:cNvSpPr>
          <p:nvPr/>
        </p:nvSpPr>
        <p:spPr bwMode="auto">
          <a:xfrm>
            <a:off x="4145728" y="3744773"/>
            <a:ext cx="388594" cy="38895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4195255" y="3794481"/>
            <a:ext cx="289540" cy="289540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2" name="AutoShape 4"/>
          <p:cNvSpPr>
            <a:spLocks/>
          </p:cNvSpPr>
          <p:nvPr/>
        </p:nvSpPr>
        <p:spPr bwMode="auto">
          <a:xfrm>
            <a:off x="3727209" y="1267806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3" name="AutoShape 10"/>
          <p:cNvSpPr>
            <a:spLocks/>
          </p:cNvSpPr>
          <p:nvPr/>
        </p:nvSpPr>
        <p:spPr bwMode="auto">
          <a:xfrm>
            <a:off x="3818571" y="1359503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5" name="AutoShape 4"/>
          <p:cNvSpPr>
            <a:spLocks/>
          </p:cNvSpPr>
          <p:nvPr/>
        </p:nvSpPr>
        <p:spPr bwMode="auto">
          <a:xfrm>
            <a:off x="3796560" y="3498543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6" name="AutoShape 10"/>
          <p:cNvSpPr>
            <a:spLocks/>
          </p:cNvSpPr>
          <p:nvPr/>
        </p:nvSpPr>
        <p:spPr bwMode="auto">
          <a:xfrm>
            <a:off x="3838716" y="3539618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7" name="Date Placeholder 2"/>
          <p:cNvSpPr>
            <a:spLocks noGrp="1"/>
          </p:cNvSpPr>
          <p:nvPr userDrawn="1"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48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4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33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20" name="AutoShape 4"/>
          <p:cNvSpPr>
            <a:spLocks/>
          </p:cNvSpPr>
          <p:nvPr/>
        </p:nvSpPr>
        <p:spPr bwMode="auto">
          <a:xfrm>
            <a:off x="7444829" y="375129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1" name="AutoShape 10"/>
          <p:cNvSpPr>
            <a:spLocks/>
          </p:cNvSpPr>
          <p:nvPr/>
        </p:nvSpPr>
        <p:spPr bwMode="auto">
          <a:xfrm>
            <a:off x="7514507" y="3821232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7" name="AutoShape 4"/>
          <p:cNvSpPr>
            <a:spLocks/>
          </p:cNvSpPr>
          <p:nvPr/>
        </p:nvSpPr>
        <p:spPr bwMode="auto">
          <a:xfrm>
            <a:off x="8036312" y="3637709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8" name="AutoShape 10"/>
          <p:cNvSpPr>
            <a:spLocks/>
          </p:cNvSpPr>
          <p:nvPr/>
        </p:nvSpPr>
        <p:spPr bwMode="auto">
          <a:xfrm>
            <a:off x="8078468" y="3680019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6985603" y="3281634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7076964" y="3373332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7655859" y="3461474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7698015" y="3503784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0825" y="327154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</a:t>
            </a:r>
            <a:endParaRPr lang="it-IT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375112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6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24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250824" y="3899651"/>
            <a:ext cx="8642352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200" cap="all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 SECTION</a:t>
            </a:r>
          </a:p>
        </p:txBody>
      </p:sp>
      <p:grpSp>
        <p:nvGrpSpPr>
          <p:cNvPr id="25" name="Gruppo 24"/>
          <p:cNvGrpSpPr/>
          <p:nvPr userDrawn="1"/>
        </p:nvGrpSpPr>
        <p:grpSpPr>
          <a:xfrm>
            <a:off x="8216823" y="1563592"/>
            <a:ext cx="349724" cy="350050"/>
            <a:chOff x="6274765" y="1737600"/>
            <a:chExt cx="637580" cy="638175"/>
          </a:xfrm>
        </p:grpSpPr>
        <p:sp>
          <p:nvSpPr>
            <p:cNvPr id="26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4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  <p:sp>
          <p:nvSpPr>
            <p:cNvPr id="29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</p:grpSp>
      <p:grpSp>
        <p:nvGrpSpPr>
          <p:cNvPr id="30" name="Gruppo 29"/>
          <p:cNvGrpSpPr/>
          <p:nvPr userDrawn="1"/>
        </p:nvGrpSpPr>
        <p:grpSpPr>
          <a:xfrm>
            <a:off x="7793496" y="1227390"/>
            <a:ext cx="546704" cy="547214"/>
            <a:chOff x="6274765" y="1737600"/>
            <a:chExt cx="637580" cy="638175"/>
          </a:xfrm>
        </p:grpSpPr>
        <p:sp>
          <p:nvSpPr>
            <p:cNvPr id="31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6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  <p:sp>
          <p:nvSpPr>
            <p:cNvPr id="32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  <a:ex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</p:grpSp>
      <p:grpSp>
        <p:nvGrpSpPr>
          <p:cNvPr id="35" name="Gruppo 34"/>
          <p:cNvGrpSpPr/>
          <p:nvPr userDrawn="1"/>
        </p:nvGrpSpPr>
        <p:grpSpPr>
          <a:xfrm>
            <a:off x="8343180" y="1174480"/>
            <a:ext cx="357588" cy="357922"/>
            <a:chOff x="6274765" y="1737600"/>
            <a:chExt cx="637580" cy="638175"/>
          </a:xfrm>
        </p:grpSpPr>
        <p:sp>
          <p:nvSpPr>
            <p:cNvPr id="39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3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  <p:sp>
          <p:nvSpPr>
            <p:cNvPr id="40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1211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4774982" y="950913"/>
            <a:ext cx="4243017" cy="3708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0689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733425"/>
            <a:ext cx="8767175" cy="7734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2439647" y="1694310"/>
            <a:ext cx="2021215" cy="125968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7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4495250" y="1694242"/>
            <a:ext cx="2021215" cy="125968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8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6550854" y="1694561"/>
            <a:ext cx="2021215" cy="1259681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5915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1978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7149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 userDrawn="1"/>
        </p:nvSpPr>
        <p:spPr>
          <a:xfrm>
            <a:off x="2543577" y="4767263"/>
            <a:ext cx="2189409" cy="37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22387" y="3164681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1999" cy="51434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250822" y="955257"/>
            <a:ext cx="4173071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484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/>
          <p:cNvSpPr/>
          <p:nvPr userDrawn="1"/>
        </p:nvSpPr>
        <p:spPr>
          <a:xfrm>
            <a:off x="2543577" y="4767263"/>
            <a:ext cx="2189409" cy="37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658833" y="276538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600" b="0" kern="120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2387" y="1194597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22387" y="3164681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1999" cy="51434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79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6" y="3799267"/>
            <a:ext cx="8642350" cy="8600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1"/>
          </p:nvPr>
        </p:nvSpPr>
        <p:spPr>
          <a:xfrm>
            <a:off x="5058015" y="4793897"/>
            <a:ext cx="3835160" cy="274637"/>
          </a:xfrm>
        </p:spPr>
        <p:txBody>
          <a:bodyPr/>
          <a:lstStyle/>
          <a:p>
            <a:pPr algn="r"/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50825" y="4793897"/>
            <a:ext cx="3835160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233738" y="1446245"/>
            <a:ext cx="2690812" cy="17303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8658833" y="276538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600" b="0" kern="120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47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607519" y="235655"/>
            <a:ext cx="381249" cy="274637"/>
          </a:xfrm>
        </p:spPr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1"/>
          </p:nvPr>
        </p:nvSpPr>
        <p:spPr>
          <a:xfrm>
            <a:off x="5058015" y="4793897"/>
            <a:ext cx="3835160" cy="274637"/>
          </a:xfrm>
        </p:spPr>
        <p:txBody>
          <a:bodyPr/>
          <a:lstStyle/>
          <a:p>
            <a:pPr algn="r"/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50825" y="4793897"/>
            <a:ext cx="3835160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507831" y="2825651"/>
            <a:ext cx="2334221" cy="131325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950913"/>
            <a:ext cx="8642351" cy="12197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035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950913"/>
            <a:ext cx="8642351" cy="3708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5948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3" name="Rettangolo 2"/>
          <p:cNvSpPr/>
          <p:nvPr userDrawn="1"/>
        </p:nvSpPr>
        <p:spPr>
          <a:xfrm>
            <a:off x="0" y="4765675"/>
            <a:ext cx="9144000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250823" y="943852"/>
            <a:ext cx="859696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  <a:tabLst>
                <a:tab pos="108000" algn="l"/>
                <a:tab pos="144000" algn="l"/>
                <a:tab pos="176400" algn="l"/>
              </a:tabLst>
              <a:defRPr lang="en-GB" sz="1400" b="1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  <p:sp>
        <p:nvSpPr>
          <p:cNvPr id="16" name="Titolo 28"/>
          <p:cNvSpPr txBox="1">
            <a:spLocks/>
          </p:cNvSpPr>
          <p:nvPr userDrawn="1"/>
        </p:nvSpPr>
        <p:spPr>
          <a:xfrm>
            <a:off x="250825" y="209633"/>
            <a:ext cx="8642350" cy="4924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it-IT" sz="3200" b="1" kern="1200" cap="all" baseline="0">
                <a:solidFill>
                  <a:schemeClr val="accent2"/>
                </a:solidFill>
                <a:latin typeface="+mj-lt"/>
                <a:ea typeface="+mj-ea"/>
                <a:cs typeface="Clear Sans Medium" panose="020B0603030202020304" pitchFamily="34" charset="0"/>
              </a:defRPr>
            </a:lvl1pPr>
          </a:lstStyle>
          <a:p>
            <a:r>
              <a:rPr lang="it-IT" dirty="0" err="1">
                <a:solidFill>
                  <a:schemeClr val="bg1"/>
                </a:solidFill>
              </a:rPr>
              <a:t>contacts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25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A11AB67-8D3D-456E-BA37-C1C0C9668A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358" y="357504"/>
            <a:ext cx="1122360" cy="1122068"/>
          </a:xfrm>
          <a:custGeom>
            <a:avLst/>
            <a:gdLst>
              <a:gd name="connsiteX0" fmla="*/ 748045 w 1496090"/>
              <a:gd name="connsiteY0" fmla="*/ 0 h 1496090"/>
              <a:gd name="connsiteX1" fmla="*/ 1496090 w 1496090"/>
              <a:gd name="connsiteY1" fmla="*/ 748045 h 1496090"/>
              <a:gd name="connsiteX2" fmla="*/ 748045 w 1496090"/>
              <a:gd name="connsiteY2" fmla="*/ 1496090 h 1496090"/>
              <a:gd name="connsiteX3" fmla="*/ 0 w 1496090"/>
              <a:gd name="connsiteY3" fmla="*/ 748045 h 1496090"/>
              <a:gd name="connsiteX4" fmla="*/ 748045 w 1496090"/>
              <a:gd name="connsiteY4" fmla="*/ 0 h 149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6090" h="1496090">
                <a:moveTo>
                  <a:pt x="748045" y="0"/>
                </a:moveTo>
                <a:cubicBezTo>
                  <a:pt x="1161179" y="0"/>
                  <a:pt x="1496090" y="334911"/>
                  <a:pt x="1496090" y="748045"/>
                </a:cubicBezTo>
                <a:cubicBezTo>
                  <a:pt x="1496090" y="1161179"/>
                  <a:pt x="1161179" y="1496090"/>
                  <a:pt x="748045" y="1496090"/>
                </a:cubicBezTo>
                <a:cubicBezTo>
                  <a:pt x="334911" y="1496090"/>
                  <a:pt x="0" y="1161179"/>
                  <a:pt x="0" y="748045"/>
                </a:cubicBezTo>
                <a:cubicBezTo>
                  <a:pt x="0" y="334911"/>
                  <a:pt x="334911" y="0"/>
                  <a:pt x="74804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algn="ctr">
              <a:buFontTx/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385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6" name="Title 15"/>
          <p:cNvSpPr>
            <a:spLocks noGrp="1"/>
          </p:cNvSpPr>
          <p:nvPr>
            <p:ph type="title" hasCustomPrompt="1"/>
          </p:nvPr>
        </p:nvSpPr>
        <p:spPr>
          <a:xfrm>
            <a:off x="250825" y="3183294"/>
            <a:ext cx="8642350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defRPr sz="3200" b="1" cap="all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97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250824" y="3853485"/>
            <a:ext cx="8642352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 Presentation</a:t>
            </a:r>
          </a:p>
        </p:txBody>
      </p:sp>
      <p:sp>
        <p:nvSpPr>
          <p:cNvPr id="54" name="Content Placeholder 20"/>
          <p:cNvSpPr>
            <a:spLocks noGrp="1"/>
          </p:cNvSpPr>
          <p:nvPr>
            <p:ph sz="quarter" idx="23" hasCustomPrompt="1"/>
          </p:nvPr>
        </p:nvSpPr>
        <p:spPr>
          <a:xfrm>
            <a:off x="250825" y="2707312"/>
            <a:ext cx="6665130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Location . Date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3" name="Rettangolo 2"/>
          <p:cNvSpPr/>
          <p:nvPr userDrawn="1"/>
        </p:nvSpPr>
        <p:spPr>
          <a:xfrm>
            <a:off x="0" y="4765675"/>
            <a:ext cx="9144000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9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50823" y="4598963"/>
            <a:ext cx="3113686" cy="16671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ts val="1275"/>
              </a:lnSpc>
              <a:buNone/>
              <a:defRPr sz="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10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250823" y="4349112"/>
            <a:ext cx="311368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019603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950913"/>
            <a:ext cx="8642351" cy="3708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3226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4" y="950912"/>
            <a:ext cx="8642351" cy="37163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idx="14" hasCustomPrompt="1"/>
          </p:nvPr>
        </p:nvSpPr>
        <p:spPr>
          <a:xfrm>
            <a:off x="250824" y="606418"/>
            <a:ext cx="8767175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rgbClr val="0079C1"/>
              </a:buClr>
              <a:buFont typeface="Arial" panose="020B0604020202020204" pitchFamily="34" charset="0"/>
              <a:buNone/>
              <a:defRPr sz="1100" b="1" cap="all" baseline="0">
                <a:solidFill>
                  <a:schemeClr val="accent2"/>
                </a:solidFill>
                <a:latin typeface="+mj-lt"/>
                <a:ea typeface="Campton Light DEMO" panose="00000500000000000000" pitchFamily="50" charset="0"/>
                <a:cs typeface="Arial" panose="020B0604020202020204" pitchFamily="34" charset="0"/>
              </a:defRPr>
            </a:lvl1pPr>
            <a:lvl2pPr marL="457200" indent="0">
              <a:buClr>
                <a:srgbClr val="0079C1"/>
              </a:buClr>
              <a:buFont typeface="Segoe UI" panose="020B0502040204020203" pitchFamily="34" charset="0"/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Clr>
                <a:srgbClr val="0079C1"/>
              </a:buClr>
              <a:buFont typeface="Segoe UI" panose="020B0502040204020203" pitchFamily="34" charset="0"/>
              <a:buNone/>
              <a:defRPr lang="it-IT" sz="2200" kern="1200" noProof="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Clr>
                <a:srgbClr val="0079C1"/>
              </a:buClr>
              <a:buFont typeface="Segoe UI" panose="020B0502040204020203" pitchFamily="34" charset="0"/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Clr>
                <a:srgbClr val="0079C1"/>
              </a:buClr>
              <a:buFont typeface="Segoe UI" panose="020B0502040204020203" pitchFamily="34" charset="0"/>
              <a:buNone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it-IT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26555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0913"/>
            <a:ext cx="4142910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4750266" y="950913"/>
            <a:ext cx="4142909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98114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4" y="199936"/>
            <a:ext cx="8408009" cy="3460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3" y="950913"/>
            <a:ext cx="4142911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4750266" y="950913"/>
            <a:ext cx="4142909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Segnaposto contenuto 2"/>
          <p:cNvSpPr>
            <a:spLocks noGrp="1"/>
          </p:cNvSpPr>
          <p:nvPr>
            <p:ph idx="15" hasCustomPrompt="1"/>
          </p:nvPr>
        </p:nvSpPr>
        <p:spPr>
          <a:xfrm>
            <a:off x="250824" y="606418"/>
            <a:ext cx="8642351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rgbClr val="0079C1"/>
              </a:buClr>
              <a:buFont typeface="Arial" panose="020B0604020202020204" pitchFamily="34" charset="0"/>
              <a:buNone/>
              <a:defRPr sz="1100" b="1" cap="all" baseline="0">
                <a:solidFill>
                  <a:schemeClr val="accent2"/>
                </a:solidFill>
                <a:latin typeface="+mj-lt"/>
                <a:ea typeface="Campton Light DEMO" panose="00000500000000000000" pitchFamily="50" charset="0"/>
                <a:cs typeface="Arial" panose="020B0604020202020204" pitchFamily="34" charset="0"/>
              </a:defRPr>
            </a:lvl1pPr>
            <a:lvl2pPr marL="457200" indent="0">
              <a:buClr>
                <a:srgbClr val="0079C1"/>
              </a:buClr>
              <a:buFont typeface="Segoe UI" panose="020B0502040204020203" pitchFamily="34" charset="0"/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Clr>
                <a:srgbClr val="0079C1"/>
              </a:buClr>
              <a:buFont typeface="Segoe UI" panose="020B0502040204020203" pitchFamily="34" charset="0"/>
              <a:buNone/>
              <a:defRPr lang="it-IT" sz="2200" kern="1200" noProof="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Clr>
                <a:srgbClr val="0079C1"/>
              </a:buClr>
              <a:buFont typeface="Segoe UI" panose="020B0502040204020203" pitchFamily="34" charset="0"/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Clr>
                <a:srgbClr val="0079C1"/>
              </a:buClr>
              <a:buFont typeface="Segoe UI" panose="020B0502040204020203" pitchFamily="34" charset="0"/>
              <a:buNone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it-IT" noProof="0" dirty="0"/>
              <a:t>SUBTITLE</a:t>
            </a: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375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6" name="Rettangolo 5"/>
          <p:cNvSpPr/>
          <p:nvPr userDrawn="1"/>
        </p:nvSpPr>
        <p:spPr>
          <a:xfrm>
            <a:off x="0" y="4653116"/>
            <a:ext cx="9144000" cy="49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653704" cy="51434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Rettangolo 9"/>
          <p:cNvSpPr/>
          <p:nvPr userDrawn="1"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2786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2" y="955257"/>
            <a:ext cx="4321177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916834" y="792972"/>
            <a:ext cx="1583186" cy="15831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" name="Ovale 2"/>
          <p:cNvSpPr/>
          <p:nvPr userDrawn="1"/>
        </p:nvSpPr>
        <p:spPr>
          <a:xfrm>
            <a:off x="4800008" y="676146"/>
            <a:ext cx="1816838" cy="181683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786955" y="2587166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17" name="Ovale 16"/>
          <p:cNvSpPr/>
          <p:nvPr userDrawn="1"/>
        </p:nvSpPr>
        <p:spPr>
          <a:xfrm>
            <a:off x="4630006" y="2430217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684772" y="2157341"/>
            <a:ext cx="920506" cy="92050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/>
          </a:p>
        </p:txBody>
      </p:sp>
      <p:sp>
        <p:nvSpPr>
          <p:cNvPr id="19" name="Ovale 18"/>
          <p:cNvSpPr/>
          <p:nvPr userDrawn="1"/>
        </p:nvSpPr>
        <p:spPr>
          <a:xfrm>
            <a:off x="6616846" y="2089415"/>
            <a:ext cx="1056358" cy="105635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743910" y="2031623"/>
            <a:ext cx="1171942" cy="117194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/>
          </a:p>
        </p:txBody>
      </p:sp>
      <p:sp>
        <p:nvSpPr>
          <p:cNvPr id="25" name="Ovale 24"/>
          <p:cNvSpPr/>
          <p:nvPr userDrawn="1"/>
        </p:nvSpPr>
        <p:spPr>
          <a:xfrm>
            <a:off x="7657430" y="1945143"/>
            <a:ext cx="1344902" cy="134490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grpSp>
        <p:nvGrpSpPr>
          <p:cNvPr id="26" name="Gruppo 25"/>
          <p:cNvGrpSpPr/>
          <p:nvPr userDrawn="1"/>
        </p:nvGrpSpPr>
        <p:grpSpPr>
          <a:xfrm>
            <a:off x="6704210" y="1367833"/>
            <a:ext cx="546704" cy="547214"/>
            <a:chOff x="6274765" y="1737600"/>
            <a:chExt cx="637580" cy="638175"/>
          </a:xfrm>
        </p:grpSpPr>
        <p:sp>
          <p:nvSpPr>
            <p:cNvPr id="27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4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28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uppo 28"/>
          <p:cNvGrpSpPr/>
          <p:nvPr userDrawn="1"/>
        </p:nvGrpSpPr>
        <p:grpSpPr>
          <a:xfrm>
            <a:off x="7507302" y="3239802"/>
            <a:ext cx="546704" cy="547214"/>
            <a:chOff x="6274765" y="1737600"/>
            <a:chExt cx="637580" cy="638175"/>
          </a:xfrm>
        </p:grpSpPr>
        <p:sp>
          <p:nvSpPr>
            <p:cNvPr id="30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6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1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uppo 31"/>
          <p:cNvGrpSpPr/>
          <p:nvPr userDrawn="1"/>
        </p:nvGrpSpPr>
        <p:grpSpPr>
          <a:xfrm>
            <a:off x="7492050" y="1782172"/>
            <a:ext cx="330760" cy="331068"/>
            <a:chOff x="6274765" y="1737600"/>
            <a:chExt cx="637580" cy="638175"/>
          </a:xfrm>
        </p:grpSpPr>
        <p:sp>
          <p:nvSpPr>
            <p:cNvPr id="33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5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4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uppo 34"/>
          <p:cNvGrpSpPr/>
          <p:nvPr userDrawn="1"/>
        </p:nvGrpSpPr>
        <p:grpSpPr>
          <a:xfrm>
            <a:off x="7152628" y="3628900"/>
            <a:ext cx="330760" cy="331068"/>
            <a:chOff x="6274765" y="1737600"/>
            <a:chExt cx="637580" cy="638175"/>
          </a:xfrm>
        </p:grpSpPr>
        <p:sp>
          <p:nvSpPr>
            <p:cNvPr id="36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7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1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830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2949" y="2375448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0" name="Ovale 19"/>
          <p:cNvSpPr/>
          <p:nvPr userDrawn="1"/>
        </p:nvSpPr>
        <p:spPr>
          <a:xfrm>
            <a:off x="126000" y="2218499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600036" y="2375448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2" name="Ovale 21"/>
          <p:cNvSpPr/>
          <p:nvPr userDrawn="1"/>
        </p:nvSpPr>
        <p:spPr>
          <a:xfrm>
            <a:off x="6443087" y="2218499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978418" y="3386455"/>
            <a:ext cx="1185386" cy="11853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4" name="Ovale 23"/>
          <p:cNvSpPr/>
          <p:nvPr userDrawn="1"/>
        </p:nvSpPr>
        <p:spPr>
          <a:xfrm>
            <a:off x="2890946" y="3298983"/>
            <a:ext cx="1360330" cy="13603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846097" y="3386455"/>
            <a:ext cx="1185386" cy="11853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6" name="Ovale 25"/>
          <p:cNvSpPr/>
          <p:nvPr userDrawn="1"/>
        </p:nvSpPr>
        <p:spPr>
          <a:xfrm>
            <a:off x="4758625" y="3298983"/>
            <a:ext cx="1360330" cy="13603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2" y="953253"/>
            <a:ext cx="8633079" cy="830997"/>
          </a:xfrm>
        </p:spPr>
        <p:txBody>
          <a:bodyPr wrap="square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AutoShape 4"/>
          <p:cNvSpPr>
            <a:spLocks/>
          </p:cNvSpPr>
          <p:nvPr/>
        </p:nvSpPr>
        <p:spPr bwMode="auto">
          <a:xfrm>
            <a:off x="2781398" y="2813967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0" name="AutoShape 10"/>
          <p:cNvSpPr>
            <a:spLocks/>
          </p:cNvSpPr>
          <p:nvPr/>
        </p:nvSpPr>
        <p:spPr bwMode="auto">
          <a:xfrm>
            <a:off x="2851077" y="2881859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2" name="AutoShape 4"/>
          <p:cNvSpPr>
            <a:spLocks/>
          </p:cNvSpPr>
          <p:nvPr/>
        </p:nvSpPr>
        <p:spPr bwMode="auto">
          <a:xfrm>
            <a:off x="6169735" y="421735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10"/>
          <p:cNvSpPr>
            <a:spLocks/>
          </p:cNvSpPr>
          <p:nvPr/>
        </p:nvSpPr>
        <p:spPr bwMode="auto">
          <a:xfrm>
            <a:off x="6239413" y="4287292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5" name="AutoShape 4"/>
          <p:cNvSpPr>
            <a:spLocks/>
          </p:cNvSpPr>
          <p:nvPr/>
        </p:nvSpPr>
        <p:spPr bwMode="auto">
          <a:xfrm>
            <a:off x="4544041" y="3218475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10"/>
          <p:cNvSpPr>
            <a:spLocks/>
          </p:cNvSpPr>
          <p:nvPr/>
        </p:nvSpPr>
        <p:spPr bwMode="auto">
          <a:xfrm>
            <a:off x="4586197" y="326078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8" name="AutoShape 4"/>
          <p:cNvSpPr>
            <a:spLocks/>
          </p:cNvSpPr>
          <p:nvPr/>
        </p:nvSpPr>
        <p:spPr bwMode="auto">
          <a:xfrm>
            <a:off x="4154513" y="4336830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9" name="AutoShape 10"/>
          <p:cNvSpPr>
            <a:spLocks/>
          </p:cNvSpPr>
          <p:nvPr/>
        </p:nvSpPr>
        <p:spPr bwMode="auto">
          <a:xfrm>
            <a:off x="4196669" y="437790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1" name="AutoShape 4"/>
          <p:cNvSpPr>
            <a:spLocks/>
          </p:cNvSpPr>
          <p:nvPr/>
        </p:nvSpPr>
        <p:spPr bwMode="auto">
          <a:xfrm>
            <a:off x="6132968" y="2543627"/>
            <a:ext cx="388594" cy="38895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2" name="AutoShape 10"/>
          <p:cNvSpPr>
            <a:spLocks/>
          </p:cNvSpPr>
          <p:nvPr/>
        </p:nvSpPr>
        <p:spPr bwMode="auto">
          <a:xfrm>
            <a:off x="6182495" y="2591884"/>
            <a:ext cx="289540" cy="289540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4" name="AutoShape 4"/>
          <p:cNvSpPr>
            <a:spLocks/>
          </p:cNvSpPr>
          <p:nvPr/>
        </p:nvSpPr>
        <p:spPr bwMode="auto">
          <a:xfrm>
            <a:off x="5251336" y="2464871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5" name="AutoShape 10"/>
          <p:cNvSpPr>
            <a:spLocks/>
          </p:cNvSpPr>
          <p:nvPr/>
        </p:nvSpPr>
        <p:spPr bwMode="auto">
          <a:xfrm>
            <a:off x="5342699" y="2553890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7" name="AutoShape 4"/>
          <p:cNvSpPr>
            <a:spLocks/>
          </p:cNvSpPr>
          <p:nvPr/>
        </p:nvSpPr>
        <p:spPr bwMode="auto">
          <a:xfrm>
            <a:off x="2295572" y="4180184"/>
            <a:ext cx="557086" cy="55760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2366574" y="4251445"/>
            <a:ext cx="415083" cy="415082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5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949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4" y="950912"/>
            <a:ext cx="8642351" cy="37163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idx="14" hasCustomPrompt="1"/>
          </p:nvPr>
        </p:nvSpPr>
        <p:spPr>
          <a:xfrm>
            <a:off x="250824" y="606418"/>
            <a:ext cx="8767175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rgbClr val="0079C1"/>
              </a:buClr>
              <a:buFont typeface="Arial" panose="020B0604020202020204" pitchFamily="34" charset="0"/>
              <a:buNone/>
              <a:defRPr sz="1100" b="1" cap="all" baseline="0">
                <a:solidFill>
                  <a:schemeClr val="accent2"/>
                </a:solidFill>
                <a:latin typeface="+mj-lt"/>
                <a:ea typeface="Campton Light DEMO" panose="00000500000000000000" pitchFamily="50" charset="0"/>
                <a:cs typeface="Arial" panose="020B0604020202020204" pitchFamily="34" charset="0"/>
              </a:defRPr>
            </a:lvl1pPr>
            <a:lvl2pPr marL="457200" indent="0">
              <a:buClr>
                <a:srgbClr val="0079C1"/>
              </a:buClr>
              <a:buFont typeface="Segoe UI" panose="020B0502040204020203" pitchFamily="34" charset="0"/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Clr>
                <a:srgbClr val="0079C1"/>
              </a:buClr>
              <a:buFont typeface="Segoe UI" panose="020B0502040204020203" pitchFamily="34" charset="0"/>
              <a:buNone/>
              <a:defRPr lang="it-IT" sz="2200" kern="1200" noProof="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Clr>
                <a:srgbClr val="0079C1"/>
              </a:buClr>
              <a:buFont typeface="Segoe UI" panose="020B0502040204020203" pitchFamily="34" charset="0"/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Clr>
                <a:srgbClr val="0079C1"/>
              </a:buClr>
              <a:buFont typeface="Segoe UI" panose="020B0502040204020203" pitchFamily="34" charset="0"/>
              <a:buNone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it-IT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87721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93849"/>
            <a:ext cx="4321175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Ovale 18"/>
          <p:cNvSpPr/>
          <p:nvPr userDrawn="1"/>
        </p:nvSpPr>
        <p:spPr>
          <a:xfrm>
            <a:off x="4950391" y="390"/>
            <a:ext cx="5125425" cy="51254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21" name="Segnaposto immagine 20"/>
          <p:cNvSpPr>
            <a:spLocks noGrp="1"/>
          </p:cNvSpPr>
          <p:nvPr>
            <p:ph type="pic" sz="quarter" idx="16"/>
          </p:nvPr>
        </p:nvSpPr>
        <p:spPr>
          <a:xfrm>
            <a:off x="5271244" y="321242"/>
            <a:ext cx="3872757" cy="4466276"/>
          </a:xfrm>
          <a:custGeom>
            <a:avLst/>
            <a:gdLst>
              <a:gd name="connsiteX0" fmla="*/ 2233138 w 3872757"/>
              <a:gd name="connsiteY0" fmla="*/ 0 h 4466276"/>
              <a:gd name="connsiteX1" fmla="*/ 3812205 w 3872757"/>
              <a:gd name="connsiteY1" fmla="*/ 654071 h 4466276"/>
              <a:gd name="connsiteX2" fmla="*/ 3872757 w 3872757"/>
              <a:gd name="connsiteY2" fmla="*/ 720695 h 4466276"/>
              <a:gd name="connsiteX3" fmla="*/ 3872757 w 3872757"/>
              <a:gd name="connsiteY3" fmla="*/ 3745581 h 4466276"/>
              <a:gd name="connsiteX4" fmla="*/ 3812205 w 3872757"/>
              <a:gd name="connsiteY4" fmla="*/ 3812205 h 4466276"/>
              <a:gd name="connsiteX5" fmla="*/ 2233138 w 3872757"/>
              <a:gd name="connsiteY5" fmla="*/ 4466276 h 4466276"/>
              <a:gd name="connsiteX6" fmla="*/ 0 w 3872757"/>
              <a:gd name="connsiteY6" fmla="*/ 2233138 h 4466276"/>
              <a:gd name="connsiteX7" fmla="*/ 2233138 w 3872757"/>
              <a:gd name="connsiteY7" fmla="*/ 0 h 446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2757" h="4466276">
                <a:moveTo>
                  <a:pt x="2233138" y="0"/>
                </a:moveTo>
                <a:cubicBezTo>
                  <a:pt x="2849802" y="0"/>
                  <a:pt x="3408087" y="249953"/>
                  <a:pt x="3812205" y="654071"/>
                </a:cubicBezTo>
                <a:lnTo>
                  <a:pt x="3872757" y="720695"/>
                </a:lnTo>
                <a:lnTo>
                  <a:pt x="3872757" y="3745581"/>
                </a:lnTo>
                <a:lnTo>
                  <a:pt x="3812205" y="3812205"/>
                </a:lnTo>
                <a:cubicBezTo>
                  <a:pt x="3408087" y="4216324"/>
                  <a:pt x="2849802" y="4466276"/>
                  <a:pt x="2233138" y="4466276"/>
                </a:cubicBezTo>
                <a:cubicBezTo>
                  <a:pt x="999810" y="4466276"/>
                  <a:pt x="0" y="3466466"/>
                  <a:pt x="0" y="2233138"/>
                </a:cubicBezTo>
                <a:cubicBezTo>
                  <a:pt x="0" y="999810"/>
                  <a:pt x="999810" y="0"/>
                  <a:pt x="223313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4" name="AutoShape 4"/>
          <p:cNvSpPr>
            <a:spLocks/>
          </p:cNvSpPr>
          <p:nvPr/>
        </p:nvSpPr>
        <p:spPr bwMode="auto">
          <a:xfrm>
            <a:off x="4716904" y="4094326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5" name="AutoShape 10"/>
          <p:cNvSpPr>
            <a:spLocks/>
          </p:cNvSpPr>
          <p:nvPr/>
        </p:nvSpPr>
        <p:spPr bwMode="auto">
          <a:xfrm>
            <a:off x="4759060" y="4136636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0" name="AutoShape 4"/>
          <p:cNvSpPr>
            <a:spLocks/>
          </p:cNvSpPr>
          <p:nvPr/>
        </p:nvSpPr>
        <p:spPr bwMode="auto">
          <a:xfrm>
            <a:off x="4931811" y="3843307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1" name="AutoShape 10"/>
          <p:cNvSpPr>
            <a:spLocks/>
          </p:cNvSpPr>
          <p:nvPr/>
        </p:nvSpPr>
        <p:spPr bwMode="auto">
          <a:xfrm>
            <a:off x="5023174" y="3932326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4732156" y="3385112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4801835" y="3453004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5335555" y="4456450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5377711" y="449752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8216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5084679" y="945699"/>
            <a:ext cx="3808495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10758" y="1510415"/>
            <a:ext cx="2262014" cy="2262014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19" name="Ovale 18"/>
          <p:cNvSpPr/>
          <p:nvPr userDrawn="1"/>
        </p:nvSpPr>
        <p:spPr>
          <a:xfrm>
            <a:off x="243840" y="1343497"/>
            <a:ext cx="2595850" cy="25958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351615" y="1054612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1" name="Ovale 20"/>
          <p:cNvSpPr/>
          <p:nvPr userDrawn="1"/>
        </p:nvSpPr>
        <p:spPr>
          <a:xfrm>
            <a:off x="2254949" y="957946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351615" y="2665698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3" name="Ovale 22"/>
          <p:cNvSpPr/>
          <p:nvPr userDrawn="1"/>
        </p:nvSpPr>
        <p:spPr>
          <a:xfrm>
            <a:off x="2254949" y="2569032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444147" y="1986429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5" name="Ovale 24"/>
          <p:cNvSpPr/>
          <p:nvPr userDrawn="1"/>
        </p:nvSpPr>
        <p:spPr>
          <a:xfrm>
            <a:off x="3347481" y="1889763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7" name="AutoShape 4"/>
          <p:cNvSpPr>
            <a:spLocks/>
          </p:cNvSpPr>
          <p:nvPr/>
        </p:nvSpPr>
        <p:spPr bwMode="auto">
          <a:xfrm>
            <a:off x="1981597" y="368101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8" name="AutoShape 10"/>
          <p:cNvSpPr>
            <a:spLocks/>
          </p:cNvSpPr>
          <p:nvPr/>
        </p:nvSpPr>
        <p:spPr bwMode="auto">
          <a:xfrm>
            <a:off x="2051276" y="3748910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0" name="AutoShape 4"/>
          <p:cNvSpPr>
            <a:spLocks/>
          </p:cNvSpPr>
          <p:nvPr/>
        </p:nvSpPr>
        <p:spPr bwMode="auto">
          <a:xfrm>
            <a:off x="3557902" y="3984199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1" name="AutoShape 10"/>
          <p:cNvSpPr>
            <a:spLocks/>
          </p:cNvSpPr>
          <p:nvPr/>
        </p:nvSpPr>
        <p:spPr bwMode="auto">
          <a:xfrm>
            <a:off x="3627581" y="4052091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1565079" y="4004656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1607235" y="4045731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1955913" y="1071579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1998069" y="1112654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9" name="AutoShape 4"/>
          <p:cNvSpPr>
            <a:spLocks/>
          </p:cNvSpPr>
          <p:nvPr/>
        </p:nvSpPr>
        <p:spPr bwMode="auto">
          <a:xfrm>
            <a:off x="4145728" y="3744773"/>
            <a:ext cx="388594" cy="38895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4195255" y="3794481"/>
            <a:ext cx="289540" cy="289540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2" name="AutoShape 4"/>
          <p:cNvSpPr>
            <a:spLocks/>
          </p:cNvSpPr>
          <p:nvPr/>
        </p:nvSpPr>
        <p:spPr bwMode="auto">
          <a:xfrm>
            <a:off x="3727209" y="1267806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3" name="AutoShape 10"/>
          <p:cNvSpPr>
            <a:spLocks/>
          </p:cNvSpPr>
          <p:nvPr/>
        </p:nvSpPr>
        <p:spPr bwMode="auto">
          <a:xfrm>
            <a:off x="3818571" y="1359503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5" name="AutoShape 4"/>
          <p:cNvSpPr>
            <a:spLocks/>
          </p:cNvSpPr>
          <p:nvPr/>
        </p:nvSpPr>
        <p:spPr bwMode="auto">
          <a:xfrm>
            <a:off x="3796560" y="3498543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6" name="AutoShape 10"/>
          <p:cNvSpPr>
            <a:spLocks/>
          </p:cNvSpPr>
          <p:nvPr/>
        </p:nvSpPr>
        <p:spPr bwMode="auto">
          <a:xfrm>
            <a:off x="3838716" y="3539618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7" name="Date Placeholder 2"/>
          <p:cNvSpPr>
            <a:spLocks noGrp="1"/>
          </p:cNvSpPr>
          <p:nvPr userDrawn="1"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8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1546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20" name="AutoShape 4"/>
          <p:cNvSpPr>
            <a:spLocks/>
          </p:cNvSpPr>
          <p:nvPr/>
        </p:nvSpPr>
        <p:spPr bwMode="auto">
          <a:xfrm>
            <a:off x="7444829" y="375129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1" name="AutoShape 10"/>
          <p:cNvSpPr>
            <a:spLocks/>
          </p:cNvSpPr>
          <p:nvPr/>
        </p:nvSpPr>
        <p:spPr bwMode="auto">
          <a:xfrm>
            <a:off x="7514507" y="3821232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7" name="AutoShape 4"/>
          <p:cNvSpPr>
            <a:spLocks/>
          </p:cNvSpPr>
          <p:nvPr/>
        </p:nvSpPr>
        <p:spPr bwMode="auto">
          <a:xfrm>
            <a:off x="8036312" y="3637709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8" name="AutoShape 10"/>
          <p:cNvSpPr>
            <a:spLocks/>
          </p:cNvSpPr>
          <p:nvPr/>
        </p:nvSpPr>
        <p:spPr bwMode="auto">
          <a:xfrm>
            <a:off x="8078468" y="3680019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6985603" y="3281634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7076964" y="3373332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7655859" y="3461474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7698015" y="3503784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0825" y="327154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</a:t>
            </a:r>
            <a:endParaRPr lang="it-IT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375112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6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24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250824" y="3899651"/>
            <a:ext cx="8642352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200" cap="all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 SECTION</a:t>
            </a:r>
          </a:p>
        </p:txBody>
      </p:sp>
      <p:grpSp>
        <p:nvGrpSpPr>
          <p:cNvPr id="25" name="Gruppo 24"/>
          <p:cNvGrpSpPr/>
          <p:nvPr userDrawn="1"/>
        </p:nvGrpSpPr>
        <p:grpSpPr>
          <a:xfrm>
            <a:off x="8216823" y="1563592"/>
            <a:ext cx="349724" cy="350050"/>
            <a:chOff x="6274765" y="1737600"/>
            <a:chExt cx="637580" cy="638175"/>
          </a:xfrm>
        </p:grpSpPr>
        <p:sp>
          <p:nvSpPr>
            <p:cNvPr id="26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4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29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uppo 29"/>
          <p:cNvGrpSpPr/>
          <p:nvPr userDrawn="1"/>
        </p:nvGrpSpPr>
        <p:grpSpPr>
          <a:xfrm>
            <a:off x="7793496" y="1227390"/>
            <a:ext cx="546704" cy="547214"/>
            <a:chOff x="6274765" y="1737600"/>
            <a:chExt cx="637580" cy="638175"/>
          </a:xfrm>
        </p:grpSpPr>
        <p:sp>
          <p:nvSpPr>
            <p:cNvPr id="31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6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2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uppo 34"/>
          <p:cNvGrpSpPr/>
          <p:nvPr userDrawn="1"/>
        </p:nvGrpSpPr>
        <p:grpSpPr>
          <a:xfrm>
            <a:off x="8343180" y="1174480"/>
            <a:ext cx="357588" cy="357922"/>
            <a:chOff x="6274765" y="1737600"/>
            <a:chExt cx="637580" cy="638175"/>
          </a:xfrm>
        </p:grpSpPr>
        <p:sp>
          <p:nvSpPr>
            <p:cNvPr id="39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3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40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3810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4774982" y="950913"/>
            <a:ext cx="4243017" cy="3708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17658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733425"/>
            <a:ext cx="8767175" cy="7734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2439647" y="1694310"/>
            <a:ext cx="2021215" cy="125968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7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4495250" y="1694242"/>
            <a:ext cx="2021215" cy="125968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8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6550854" y="1694561"/>
            <a:ext cx="2021215" cy="1259681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809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590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756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 userDrawn="1"/>
        </p:nvSpPr>
        <p:spPr>
          <a:xfrm>
            <a:off x="2543577" y="4767263"/>
            <a:ext cx="2189409" cy="37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22387" y="3164681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1999" cy="51434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250822" y="955257"/>
            <a:ext cx="4173071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50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/>
          <p:cNvSpPr/>
          <p:nvPr userDrawn="1"/>
        </p:nvSpPr>
        <p:spPr>
          <a:xfrm>
            <a:off x="2543577" y="4767263"/>
            <a:ext cx="2189409" cy="37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658833" y="276538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600" b="0" kern="120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2387" y="1194597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22387" y="3164681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1999" cy="51434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667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6" y="3799267"/>
            <a:ext cx="8642350" cy="8600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1"/>
          </p:nvPr>
        </p:nvSpPr>
        <p:spPr>
          <a:xfrm>
            <a:off x="5058015" y="4793897"/>
            <a:ext cx="3835160" cy="274637"/>
          </a:xfrm>
        </p:spPr>
        <p:txBody>
          <a:bodyPr/>
          <a:lstStyle/>
          <a:p>
            <a:pPr algn="r"/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50825" y="4793897"/>
            <a:ext cx="3835160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233738" y="1446245"/>
            <a:ext cx="2690812" cy="17303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8658833" y="276538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600" b="0" kern="120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4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0913"/>
            <a:ext cx="4142910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4750266" y="950913"/>
            <a:ext cx="4142909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8292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607519" y="235655"/>
            <a:ext cx="381249" cy="274637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1"/>
          </p:nvPr>
        </p:nvSpPr>
        <p:spPr>
          <a:xfrm>
            <a:off x="5058015" y="4793897"/>
            <a:ext cx="3835160" cy="274637"/>
          </a:xfrm>
        </p:spPr>
        <p:txBody>
          <a:bodyPr/>
          <a:lstStyle/>
          <a:p>
            <a:pPr algn="r"/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50825" y="4793897"/>
            <a:ext cx="3835160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507831" y="2825651"/>
            <a:ext cx="2334221" cy="131325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950913"/>
            <a:ext cx="8642351" cy="12197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027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3" name="Rettangolo 2"/>
          <p:cNvSpPr/>
          <p:nvPr userDrawn="1"/>
        </p:nvSpPr>
        <p:spPr>
          <a:xfrm>
            <a:off x="0" y="4765675"/>
            <a:ext cx="9144000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0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250823" y="943852"/>
            <a:ext cx="859696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  <a:tabLst>
                <a:tab pos="108000" algn="l"/>
                <a:tab pos="144000" algn="l"/>
                <a:tab pos="176400" algn="l"/>
              </a:tabLst>
              <a:defRPr lang="en-GB" sz="1400" b="1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  <p:sp>
        <p:nvSpPr>
          <p:cNvPr id="16" name="Titolo 28"/>
          <p:cNvSpPr txBox="1">
            <a:spLocks/>
          </p:cNvSpPr>
          <p:nvPr userDrawn="1"/>
        </p:nvSpPr>
        <p:spPr>
          <a:xfrm>
            <a:off x="250825" y="209633"/>
            <a:ext cx="8642350" cy="4924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it-IT" sz="3200" b="1" kern="1200" cap="all" baseline="0">
                <a:solidFill>
                  <a:schemeClr val="accent2"/>
                </a:solidFill>
                <a:latin typeface="+mj-lt"/>
                <a:ea typeface="+mj-ea"/>
                <a:cs typeface="Clear Sans Medium" panose="020B0603030202020304" pitchFamily="34" charset="0"/>
              </a:defRPr>
            </a:lvl1pPr>
          </a:lstStyle>
          <a:p>
            <a:r>
              <a:rPr dirty="0" err="1">
                <a:solidFill>
                  <a:srgbClr val="FFFFFF"/>
                </a:solidFill>
              </a:rPr>
              <a:t>contacts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6404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6" name="Title 15"/>
          <p:cNvSpPr>
            <a:spLocks noGrp="1"/>
          </p:cNvSpPr>
          <p:nvPr>
            <p:ph type="title" hasCustomPrompt="1"/>
          </p:nvPr>
        </p:nvSpPr>
        <p:spPr>
          <a:xfrm>
            <a:off x="250825" y="3183294"/>
            <a:ext cx="8642350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defRPr sz="3200" b="1" cap="all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97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250824" y="3853485"/>
            <a:ext cx="8642352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 Presentation</a:t>
            </a:r>
          </a:p>
        </p:txBody>
      </p:sp>
      <p:sp>
        <p:nvSpPr>
          <p:cNvPr id="54" name="Content Placeholder 20"/>
          <p:cNvSpPr>
            <a:spLocks noGrp="1"/>
          </p:cNvSpPr>
          <p:nvPr>
            <p:ph sz="quarter" idx="23" hasCustomPrompt="1"/>
          </p:nvPr>
        </p:nvSpPr>
        <p:spPr>
          <a:xfrm>
            <a:off x="250825" y="2707312"/>
            <a:ext cx="6665130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Location . Date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3" name="Rettangolo 2"/>
          <p:cNvSpPr/>
          <p:nvPr userDrawn="1"/>
        </p:nvSpPr>
        <p:spPr>
          <a:xfrm>
            <a:off x="0" y="4765675"/>
            <a:ext cx="9144000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9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50823" y="4598963"/>
            <a:ext cx="3113686" cy="16671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ts val="1275"/>
              </a:lnSpc>
              <a:buNone/>
              <a:defRPr sz="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10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250823" y="4349112"/>
            <a:ext cx="311368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35101110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950913"/>
            <a:ext cx="8642351" cy="3708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9329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4" y="950912"/>
            <a:ext cx="8642351" cy="37163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idx="14" hasCustomPrompt="1"/>
          </p:nvPr>
        </p:nvSpPr>
        <p:spPr>
          <a:xfrm>
            <a:off x="250824" y="606418"/>
            <a:ext cx="8767175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rgbClr val="0079C1"/>
              </a:buClr>
              <a:buFont typeface="Arial" panose="020B0604020202020204" pitchFamily="34" charset="0"/>
              <a:buNone/>
              <a:defRPr sz="1100" b="1" cap="all" baseline="0">
                <a:solidFill>
                  <a:schemeClr val="accent2"/>
                </a:solidFill>
                <a:latin typeface="+mj-lt"/>
                <a:ea typeface="Campton Light DEMO" panose="00000500000000000000" pitchFamily="50" charset="0"/>
                <a:cs typeface="Arial" panose="020B0604020202020204" pitchFamily="34" charset="0"/>
              </a:defRPr>
            </a:lvl1pPr>
            <a:lvl2pPr marL="457200" indent="0">
              <a:buClr>
                <a:srgbClr val="0079C1"/>
              </a:buClr>
              <a:buFont typeface="Segoe UI" panose="020B0502040204020203" pitchFamily="34" charset="0"/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Clr>
                <a:srgbClr val="0079C1"/>
              </a:buClr>
              <a:buFont typeface="Segoe UI" panose="020B0502040204020203" pitchFamily="34" charset="0"/>
              <a:buNone/>
              <a:defRPr lang="it-IT" sz="2200" kern="1200" noProof="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Clr>
                <a:srgbClr val="0079C1"/>
              </a:buClr>
              <a:buFont typeface="Segoe UI" panose="020B0502040204020203" pitchFamily="34" charset="0"/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Clr>
                <a:srgbClr val="0079C1"/>
              </a:buClr>
              <a:buFont typeface="Segoe UI" panose="020B0502040204020203" pitchFamily="34" charset="0"/>
              <a:buNone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it-IT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67783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0913"/>
            <a:ext cx="4142910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4750266" y="950913"/>
            <a:ext cx="4142909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0483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4" y="199936"/>
            <a:ext cx="8408009" cy="3460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3" y="950913"/>
            <a:ext cx="4142911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4750266" y="950913"/>
            <a:ext cx="4142909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Segnaposto contenuto 2"/>
          <p:cNvSpPr>
            <a:spLocks noGrp="1"/>
          </p:cNvSpPr>
          <p:nvPr>
            <p:ph idx="15" hasCustomPrompt="1"/>
          </p:nvPr>
        </p:nvSpPr>
        <p:spPr>
          <a:xfrm>
            <a:off x="250824" y="606418"/>
            <a:ext cx="8642351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rgbClr val="0079C1"/>
              </a:buClr>
              <a:buFont typeface="Arial" panose="020B0604020202020204" pitchFamily="34" charset="0"/>
              <a:buNone/>
              <a:defRPr sz="1100" b="1" cap="all" baseline="0">
                <a:solidFill>
                  <a:schemeClr val="accent2"/>
                </a:solidFill>
                <a:latin typeface="+mj-lt"/>
                <a:ea typeface="Campton Light DEMO" panose="00000500000000000000" pitchFamily="50" charset="0"/>
                <a:cs typeface="Arial" panose="020B0604020202020204" pitchFamily="34" charset="0"/>
              </a:defRPr>
            </a:lvl1pPr>
            <a:lvl2pPr marL="457200" indent="0">
              <a:buClr>
                <a:srgbClr val="0079C1"/>
              </a:buClr>
              <a:buFont typeface="Segoe UI" panose="020B0502040204020203" pitchFamily="34" charset="0"/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Clr>
                <a:srgbClr val="0079C1"/>
              </a:buClr>
              <a:buFont typeface="Segoe UI" panose="020B0502040204020203" pitchFamily="34" charset="0"/>
              <a:buNone/>
              <a:defRPr lang="it-IT" sz="2200" kern="1200" noProof="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Clr>
                <a:srgbClr val="0079C1"/>
              </a:buClr>
              <a:buFont typeface="Segoe UI" panose="020B0502040204020203" pitchFamily="34" charset="0"/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Clr>
                <a:srgbClr val="0079C1"/>
              </a:buClr>
              <a:buFont typeface="Segoe UI" panose="020B0502040204020203" pitchFamily="34" charset="0"/>
              <a:buNone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it-IT" noProof="0" dirty="0"/>
              <a:t>SUBTITLE</a:t>
            </a: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3313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6" name="Rettangolo 5"/>
          <p:cNvSpPr/>
          <p:nvPr userDrawn="1"/>
        </p:nvSpPr>
        <p:spPr>
          <a:xfrm>
            <a:off x="0" y="4653116"/>
            <a:ext cx="9144000" cy="49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653704" cy="51434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Rettangolo 9"/>
          <p:cNvSpPr/>
          <p:nvPr userDrawn="1"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5481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2" y="955257"/>
            <a:ext cx="4321177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916834" y="792972"/>
            <a:ext cx="1583186" cy="15831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" name="Ovale 2"/>
          <p:cNvSpPr/>
          <p:nvPr userDrawn="1"/>
        </p:nvSpPr>
        <p:spPr>
          <a:xfrm>
            <a:off x="4800008" y="676146"/>
            <a:ext cx="1816838" cy="181683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786955" y="2587166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17" name="Ovale 16"/>
          <p:cNvSpPr/>
          <p:nvPr userDrawn="1"/>
        </p:nvSpPr>
        <p:spPr>
          <a:xfrm>
            <a:off x="4630006" y="2430217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684772" y="2157341"/>
            <a:ext cx="920506" cy="92050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/>
          </a:p>
        </p:txBody>
      </p:sp>
      <p:sp>
        <p:nvSpPr>
          <p:cNvPr id="19" name="Ovale 18"/>
          <p:cNvSpPr/>
          <p:nvPr userDrawn="1"/>
        </p:nvSpPr>
        <p:spPr>
          <a:xfrm>
            <a:off x="6616846" y="2089415"/>
            <a:ext cx="1056358" cy="105635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743910" y="2031623"/>
            <a:ext cx="1171942" cy="117194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/>
          </a:p>
        </p:txBody>
      </p:sp>
      <p:sp>
        <p:nvSpPr>
          <p:cNvPr id="25" name="Ovale 24"/>
          <p:cNvSpPr/>
          <p:nvPr userDrawn="1"/>
        </p:nvSpPr>
        <p:spPr>
          <a:xfrm>
            <a:off x="7657430" y="1945143"/>
            <a:ext cx="1344902" cy="134490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grpSp>
        <p:nvGrpSpPr>
          <p:cNvPr id="26" name="Gruppo 25"/>
          <p:cNvGrpSpPr/>
          <p:nvPr userDrawn="1"/>
        </p:nvGrpSpPr>
        <p:grpSpPr>
          <a:xfrm>
            <a:off x="6704210" y="1367833"/>
            <a:ext cx="546704" cy="547214"/>
            <a:chOff x="6274765" y="1737600"/>
            <a:chExt cx="637580" cy="638175"/>
          </a:xfrm>
        </p:grpSpPr>
        <p:sp>
          <p:nvSpPr>
            <p:cNvPr id="27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4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28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uppo 28"/>
          <p:cNvGrpSpPr/>
          <p:nvPr userDrawn="1"/>
        </p:nvGrpSpPr>
        <p:grpSpPr>
          <a:xfrm>
            <a:off x="7507302" y="3239802"/>
            <a:ext cx="546704" cy="547214"/>
            <a:chOff x="6274765" y="1737600"/>
            <a:chExt cx="637580" cy="638175"/>
          </a:xfrm>
        </p:grpSpPr>
        <p:sp>
          <p:nvSpPr>
            <p:cNvPr id="30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6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1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uppo 31"/>
          <p:cNvGrpSpPr/>
          <p:nvPr userDrawn="1"/>
        </p:nvGrpSpPr>
        <p:grpSpPr>
          <a:xfrm>
            <a:off x="7492050" y="1782172"/>
            <a:ext cx="330760" cy="331068"/>
            <a:chOff x="6274765" y="1737600"/>
            <a:chExt cx="637580" cy="638175"/>
          </a:xfrm>
        </p:grpSpPr>
        <p:sp>
          <p:nvSpPr>
            <p:cNvPr id="33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5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4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uppo 34"/>
          <p:cNvGrpSpPr/>
          <p:nvPr userDrawn="1"/>
        </p:nvGrpSpPr>
        <p:grpSpPr>
          <a:xfrm>
            <a:off x="7152628" y="3628900"/>
            <a:ext cx="330760" cy="331068"/>
            <a:chOff x="6274765" y="1737600"/>
            <a:chExt cx="637580" cy="638175"/>
          </a:xfrm>
        </p:grpSpPr>
        <p:sp>
          <p:nvSpPr>
            <p:cNvPr id="36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7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1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4989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2949" y="2375448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0" name="Ovale 19"/>
          <p:cNvSpPr/>
          <p:nvPr userDrawn="1"/>
        </p:nvSpPr>
        <p:spPr>
          <a:xfrm>
            <a:off x="126000" y="2218499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600036" y="2375448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2" name="Ovale 21"/>
          <p:cNvSpPr/>
          <p:nvPr userDrawn="1"/>
        </p:nvSpPr>
        <p:spPr>
          <a:xfrm>
            <a:off x="6443087" y="2218499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978418" y="3386455"/>
            <a:ext cx="1185386" cy="11853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4" name="Ovale 23"/>
          <p:cNvSpPr/>
          <p:nvPr userDrawn="1"/>
        </p:nvSpPr>
        <p:spPr>
          <a:xfrm>
            <a:off x="2890946" y="3298983"/>
            <a:ext cx="1360330" cy="13603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846097" y="3386455"/>
            <a:ext cx="1185386" cy="11853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6" name="Ovale 25"/>
          <p:cNvSpPr/>
          <p:nvPr userDrawn="1"/>
        </p:nvSpPr>
        <p:spPr>
          <a:xfrm>
            <a:off x="4758625" y="3298983"/>
            <a:ext cx="1360330" cy="13603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2" y="953253"/>
            <a:ext cx="8633079" cy="830997"/>
          </a:xfrm>
        </p:spPr>
        <p:txBody>
          <a:bodyPr wrap="square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AutoShape 4"/>
          <p:cNvSpPr>
            <a:spLocks/>
          </p:cNvSpPr>
          <p:nvPr/>
        </p:nvSpPr>
        <p:spPr bwMode="auto">
          <a:xfrm>
            <a:off x="2781398" y="2813967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0" name="AutoShape 10"/>
          <p:cNvSpPr>
            <a:spLocks/>
          </p:cNvSpPr>
          <p:nvPr/>
        </p:nvSpPr>
        <p:spPr bwMode="auto">
          <a:xfrm>
            <a:off x="2851077" y="2881859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2" name="AutoShape 4"/>
          <p:cNvSpPr>
            <a:spLocks/>
          </p:cNvSpPr>
          <p:nvPr/>
        </p:nvSpPr>
        <p:spPr bwMode="auto">
          <a:xfrm>
            <a:off x="6169735" y="421735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10"/>
          <p:cNvSpPr>
            <a:spLocks/>
          </p:cNvSpPr>
          <p:nvPr/>
        </p:nvSpPr>
        <p:spPr bwMode="auto">
          <a:xfrm>
            <a:off x="6239413" y="4287292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5" name="AutoShape 4"/>
          <p:cNvSpPr>
            <a:spLocks/>
          </p:cNvSpPr>
          <p:nvPr/>
        </p:nvSpPr>
        <p:spPr bwMode="auto">
          <a:xfrm>
            <a:off x="4544041" y="3218475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10"/>
          <p:cNvSpPr>
            <a:spLocks/>
          </p:cNvSpPr>
          <p:nvPr/>
        </p:nvSpPr>
        <p:spPr bwMode="auto">
          <a:xfrm>
            <a:off x="4586197" y="326078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8" name="AutoShape 4"/>
          <p:cNvSpPr>
            <a:spLocks/>
          </p:cNvSpPr>
          <p:nvPr/>
        </p:nvSpPr>
        <p:spPr bwMode="auto">
          <a:xfrm>
            <a:off x="4154513" y="4336830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9" name="AutoShape 10"/>
          <p:cNvSpPr>
            <a:spLocks/>
          </p:cNvSpPr>
          <p:nvPr/>
        </p:nvSpPr>
        <p:spPr bwMode="auto">
          <a:xfrm>
            <a:off x="4196669" y="437790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1" name="AutoShape 4"/>
          <p:cNvSpPr>
            <a:spLocks/>
          </p:cNvSpPr>
          <p:nvPr/>
        </p:nvSpPr>
        <p:spPr bwMode="auto">
          <a:xfrm>
            <a:off x="6132968" y="2543627"/>
            <a:ext cx="388594" cy="38895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2" name="AutoShape 10"/>
          <p:cNvSpPr>
            <a:spLocks/>
          </p:cNvSpPr>
          <p:nvPr/>
        </p:nvSpPr>
        <p:spPr bwMode="auto">
          <a:xfrm>
            <a:off x="6182495" y="2591884"/>
            <a:ext cx="289540" cy="289540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4" name="AutoShape 4"/>
          <p:cNvSpPr>
            <a:spLocks/>
          </p:cNvSpPr>
          <p:nvPr/>
        </p:nvSpPr>
        <p:spPr bwMode="auto">
          <a:xfrm>
            <a:off x="5251336" y="2464871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5" name="AutoShape 10"/>
          <p:cNvSpPr>
            <a:spLocks/>
          </p:cNvSpPr>
          <p:nvPr/>
        </p:nvSpPr>
        <p:spPr bwMode="auto">
          <a:xfrm>
            <a:off x="5342699" y="2553890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7" name="AutoShape 4"/>
          <p:cNvSpPr>
            <a:spLocks/>
          </p:cNvSpPr>
          <p:nvPr/>
        </p:nvSpPr>
        <p:spPr bwMode="auto">
          <a:xfrm>
            <a:off x="2295572" y="4180184"/>
            <a:ext cx="557086" cy="55760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2366574" y="4251445"/>
            <a:ext cx="415083" cy="415082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5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667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4" y="199936"/>
            <a:ext cx="8408009" cy="3460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3" y="950913"/>
            <a:ext cx="4142911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4750266" y="950913"/>
            <a:ext cx="4142909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Segnaposto contenuto 2"/>
          <p:cNvSpPr>
            <a:spLocks noGrp="1"/>
          </p:cNvSpPr>
          <p:nvPr>
            <p:ph idx="15" hasCustomPrompt="1"/>
          </p:nvPr>
        </p:nvSpPr>
        <p:spPr>
          <a:xfrm>
            <a:off x="250824" y="606418"/>
            <a:ext cx="8642351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rgbClr val="0079C1"/>
              </a:buClr>
              <a:buFont typeface="Arial" panose="020B0604020202020204" pitchFamily="34" charset="0"/>
              <a:buNone/>
              <a:defRPr sz="1100" b="1" cap="all" baseline="0">
                <a:solidFill>
                  <a:schemeClr val="accent2"/>
                </a:solidFill>
                <a:latin typeface="+mj-lt"/>
                <a:ea typeface="Campton Light DEMO" panose="00000500000000000000" pitchFamily="50" charset="0"/>
                <a:cs typeface="Arial" panose="020B0604020202020204" pitchFamily="34" charset="0"/>
              </a:defRPr>
            </a:lvl1pPr>
            <a:lvl2pPr marL="457200" indent="0">
              <a:buClr>
                <a:srgbClr val="0079C1"/>
              </a:buClr>
              <a:buFont typeface="Segoe UI" panose="020B0502040204020203" pitchFamily="34" charset="0"/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Clr>
                <a:srgbClr val="0079C1"/>
              </a:buClr>
              <a:buFont typeface="Segoe UI" panose="020B0502040204020203" pitchFamily="34" charset="0"/>
              <a:buNone/>
              <a:defRPr lang="it-IT" sz="2200" kern="1200" noProof="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Clr>
                <a:srgbClr val="0079C1"/>
              </a:buClr>
              <a:buFont typeface="Segoe UI" panose="020B0502040204020203" pitchFamily="34" charset="0"/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Clr>
                <a:srgbClr val="0079C1"/>
              </a:buClr>
              <a:buFont typeface="Segoe UI" panose="020B0502040204020203" pitchFamily="34" charset="0"/>
              <a:buNone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it-IT" noProof="0" dirty="0"/>
              <a:t>SUBTITLE</a:t>
            </a: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83367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93849"/>
            <a:ext cx="4321175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Ovale 18"/>
          <p:cNvSpPr/>
          <p:nvPr userDrawn="1"/>
        </p:nvSpPr>
        <p:spPr>
          <a:xfrm>
            <a:off x="4950391" y="390"/>
            <a:ext cx="5125425" cy="51254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21" name="Segnaposto immagine 20"/>
          <p:cNvSpPr>
            <a:spLocks noGrp="1"/>
          </p:cNvSpPr>
          <p:nvPr>
            <p:ph type="pic" sz="quarter" idx="16"/>
          </p:nvPr>
        </p:nvSpPr>
        <p:spPr>
          <a:xfrm>
            <a:off x="5271244" y="321242"/>
            <a:ext cx="3872757" cy="4466276"/>
          </a:xfrm>
          <a:custGeom>
            <a:avLst/>
            <a:gdLst>
              <a:gd name="connsiteX0" fmla="*/ 2233138 w 3872757"/>
              <a:gd name="connsiteY0" fmla="*/ 0 h 4466276"/>
              <a:gd name="connsiteX1" fmla="*/ 3812205 w 3872757"/>
              <a:gd name="connsiteY1" fmla="*/ 654071 h 4466276"/>
              <a:gd name="connsiteX2" fmla="*/ 3872757 w 3872757"/>
              <a:gd name="connsiteY2" fmla="*/ 720695 h 4466276"/>
              <a:gd name="connsiteX3" fmla="*/ 3872757 w 3872757"/>
              <a:gd name="connsiteY3" fmla="*/ 3745581 h 4466276"/>
              <a:gd name="connsiteX4" fmla="*/ 3812205 w 3872757"/>
              <a:gd name="connsiteY4" fmla="*/ 3812205 h 4466276"/>
              <a:gd name="connsiteX5" fmla="*/ 2233138 w 3872757"/>
              <a:gd name="connsiteY5" fmla="*/ 4466276 h 4466276"/>
              <a:gd name="connsiteX6" fmla="*/ 0 w 3872757"/>
              <a:gd name="connsiteY6" fmla="*/ 2233138 h 4466276"/>
              <a:gd name="connsiteX7" fmla="*/ 2233138 w 3872757"/>
              <a:gd name="connsiteY7" fmla="*/ 0 h 446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2757" h="4466276">
                <a:moveTo>
                  <a:pt x="2233138" y="0"/>
                </a:moveTo>
                <a:cubicBezTo>
                  <a:pt x="2849802" y="0"/>
                  <a:pt x="3408087" y="249953"/>
                  <a:pt x="3812205" y="654071"/>
                </a:cubicBezTo>
                <a:lnTo>
                  <a:pt x="3872757" y="720695"/>
                </a:lnTo>
                <a:lnTo>
                  <a:pt x="3872757" y="3745581"/>
                </a:lnTo>
                <a:lnTo>
                  <a:pt x="3812205" y="3812205"/>
                </a:lnTo>
                <a:cubicBezTo>
                  <a:pt x="3408087" y="4216324"/>
                  <a:pt x="2849802" y="4466276"/>
                  <a:pt x="2233138" y="4466276"/>
                </a:cubicBezTo>
                <a:cubicBezTo>
                  <a:pt x="999810" y="4466276"/>
                  <a:pt x="0" y="3466466"/>
                  <a:pt x="0" y="2233138"/>
                </a:cubicBezTo>
                <a:cubicBezTo>
                  <a:pt x="0" y="999810"/>
                  <a:pt x="999810" y="0"/>
                  <a:pt x="223313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4" name="AutoShape 4"/>
          <p:cNvSpPr>
            <a:spLocks/>
          </p:cNvSpPr>
          <p:nvPr/>
        </p:nvSpPr>
        <p:spPr bwMode="auto">
          <a:xfrm>
            <a:off x="4716904" y="4094326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5" name="AutoShape 10"/>
          <p:cNvSpPr>
            <a:spLocks/>
          </p:cNvSpPr>
          <p:nvPr/>
        </p:nvSpPr>
        <p:spPr bwMode="auto">
          <a:xfrm>
            <a:off x="4759060" y="4136636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0" name="AutoShape 4"/>
          <p:cNvSpPr>
            <a:spLocks/>
          </p:cNvSpPr>
          <p:nvPr/>
        </p:nvSpPr>
        <p:spPr bwMode="auto">
          <a:xfrm>
            <a:off x="4931811" y="3843307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1" name="AutoShape 10"/>
          <p:cNvSpPr>
            <a:spLocks/>
          </p:cNvSpPr>
          <p:nvPr/>
        </p:nvSpPr>
        <p:spPr bwMode="auto">
          <a:xfrm>
            <a:off x="5023174" y="3932326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4732156" y="3385112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4801835" y="3453004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5335555" y="4456450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5377711" y="449752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50777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5084679" y="945699"/>
            <a:ext cx="3808495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10758" y="1510415"/>
            <a:ext cx="2262014" cy="2262014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19" name="Ovale 18"/>
          <p:cNvSpPr/>
          <p:nvPr userDrawn="1"/>
        </p:nvSpPr>
        <p:spPr>
          <a:xfrm>
            <a:off x="243840" y="1343497"/>
            <a:ext cx="2595850" cy="25958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351615" y="1054612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1" name="Ovale 20"/>
          <p:cNvSpPr/>
          <p:nvPr userDrawn="1"/>
        </p:nvSpPr>
        <p:spPr>
          <a:xfrm>
            <a:off x="2254949" y="957946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351615" y="2665698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3" name="Ovale 22"/>
          <p:cNvSpPr/>
          <p:nvPr userDrawn="1"/>
        </p:nvSpPr>
        <p:spPr>
          <a:xfrm>
            <a:off x="2254949" y="2569032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444147" y="1986429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5" name="Ovale 24"/>
          <p:cNvSpPr/>
          <p:nvPr userDrawn="1"/>
        </p:nvSpPr>
        <p:spPr>
          <a:xfrm>
            <a:off x="3347481" y="1889763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7" name="AutoShape 4"/>
          <p:cNvSpPr>
            <a:spLocks/>
          </p:cNvSpPr>
          <p:nvPr/>
        </p:nvSpPr>
        <p:spPr bwMode="auto">
          <a:xfrm>
            <a:off x="1981597" y="368101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8" name="AutoShape 10"/>
          <p:cNvSpPr>
            <a:spLocks/>
          </p:cNvSpPr>
          <p:nvPr/>
        </p:nvSpPr>
        <p:spPr bwMode="auto">
          <a:xfrm>
            <a:off x="2051276" y="3748910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0" name="AutoShape 4"/>
          <p:cNvSpPr>
            <a:spLocks/>
          </p:cNvSpPr>
          <p:nvPr/>
        </p:nvSpPr>
        <p:spPr bwMode="auto">
          <a:xfrm>
            <a:off x="3557902" y="3984199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1" name="AutoShape 10"/>
          <p:cNvSpPr>
            <a:spLocks/>
          </p:cNvSpPr>
          <p:nvPr/>
        </p:nvSpPr>
        <p:spPr bwMode="auto">
          <a:xfrm>
            <a:off x="3627581" y="4052091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1565079" y="4004656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1607235" y="4045731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1955913" y="1071579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1998069" y="1112654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9" name="AutoShape 4"/>
          <p:cNvSpPr>
            <a:spLocks/>
          </p:cNvSpPr>
          <p:nvPr/>
        </p:nvSpPr>
        <p:spPr bwMode="auto">
          <a:xfrm>
            <a:off x="4145728" y="3744773"/>
            <a:ext cx="388594" cy="38895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4195255" y="3794481"/>
            <a:ext cx="289540" cy="289540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2" name="AutoShape 4"/>
          <p:cNvSpPr>
            <a:spLocks/>
          </p:cNvSpPr>
          <p:nvPr/>
        </p:nvSpPr>
        <p:spPr bwMode="auto">
          <a:xfrm>
            <a:off x="3727209" y="1267806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3" name="AutoShape 10"/>
          <p:cNvSpPr>
            <a:spLocks/>
          </p:cNvSpPr>
          <p:nvPr/>
        </p:nvSpPr>
        <p:spPr bwMode="auto">
          <a:xfrm>
            <a:off x="3818571" y="1359503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5" name="AutoShape 4"/>
          <p:cNvSpPr>
            <a:spLocks/>
          </p:cNvSpPr>
          <p:nvPr/>
        </p:nvSpPr>
        <p:spPr bwMode="auto">
          <a:xfrm>
            <a:off x="3796560" y="3498543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6" name="AutoShape 10"/>
          <p:cNvSpPr>
            <a:spLocks/>
          </p:cNvSpPr>
          <p:nvPr/>
        </p:nvSpPr>
        <p:spPr bwMode="auto">
          <a:xfrm>
            <a:off x="3838716" y="3539618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7" name="Date Placeholder 2"/>
          <p:cNvSpPr>
            <a:spLocks noGrp="1"/>
          </p:cNvSpPr>
          <p:nvPr userDrawn="1"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8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16411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20" name="AutoShape 4"/>
          <p:cNvSpPr>
            <a:spLocks/>
          </p:cNvSpPr>
          <p:nvPr/>
        </p:nvSpPr>
        <p:spPr bwMode="auto">
          <a:xfrm>
            <a:off x="7444829" y="375129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1" name="AutoShape 10"/>
          <p:cNvSpPr>
            <a:spLocks/>
          </p:cNvSpPr>
          <p:nvPr/>
        </p:nvSpPr>
        <p:spPr bwMode="auto">
          <a:xfrm>
            <a:off x="7514507" y="3821232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7" name="AutoShape 4"/>
          <p:cNvSpPr>
            <a:spLocks/>
          </p:cNvSpPr>
          <p:nvPr/>
        </p:nvSpPr>
        <p:spPr bwMode="auto">
          <a:xfrm>
            <a:off x="8036312" y="3637709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8" name="AutoShape 10"/>
          <p:cNvSpPr>
            <a:spLocks/>
          </p:cNvSpPr>
          <p:nvPr/>
        </p:nvSpPr>
        <p:spPr bwMode="auto">
          <a:xfrm>
            <a:off x="8078468" y="3680019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6985603" y="3281634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7076964" y="3373332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7655859" y="3461474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7698015" y="3503784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0825" y="327154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</a:t>
            </a:r>
            <a:endParaRPr lang="it-IT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375112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6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24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250824" y="3899651"/>
            <a:ext cx="8642352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200" cap="all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 SECTION</a:t>
            </a:r>
          </a:p>
        </p:txBody>
      </p:sp>
      <p:grpSp>
        <p:nvGrpSpPr>
          <p:cNvPr id="25" name="Gruppo 24"/>
          <p:cNvGrpSpPr/>
          <p:nvPr userDrawn="1"/>
        </p:nvGrpSpPr>
        <p:grpSpPr>
          <a:xfrm>
            <a:off x="8216823" y="1563592"/>
            <a:ext cx="349724" cy="350050"/>
            <a:chOff x="6274765" y="1737600"/>
            <a:chExt cx="637580" cy="638175"/>
          </a:xfrm>
        </p:grpSpPr>
        <p:sp>
          <p:nvSpPr>
            <p:cNvPr id="26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4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29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uppo 29"/>
          <p:cNvGrpSpPr/>
          <p:nvPr userDrawn="1"/>
        </p:nvGrpSpPr>
        <p:grpSpPr>
          <a:xfrm>
            <a:off x="7793496" y="1227390"/>
            <a:ext cx="546704" cy="547214"/>
            <a:chOff x="6274765" y="1737600"/>
            <a:chExt cx="637580" cy="638175"/>
          </a:xfrm>
        </p:grpSpPr>
        <p:sp>
          <p:nvSpPr>
            <p:cNvPr id="31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6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2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uppo 34"/>
          <p:cNvGrpSpPr/>
          <p:nvPr userDrawn="1"/>
        </p:nvGrpSpPr>
        <p:grpSpPr>
          <a:xfrm>
            <a:off x="8343180" y="1174480"/>
            <a:ext cx="357588" cy="357922"/>
            <a:chOff x="6274765" y="1737600"/>
            <a:chExt cx="637580" cy="638175"/>
          </a:xfrm>
        </p:grpSpPr>
        <p:sp>
          <p:nvSpPr>
            <p:cNvPr id="39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3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40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663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4774982" y="950913"/>
            <a:ext cx="4243017" cy="3708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8099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733425"/>
            <a:ext cx="8767175" cy="7734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2439647" y="1694310"/>
            <a:ext cx="2021215" cy="125968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7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4495250" y="1694242"/>
            <a:ext cx="2021215" cy="125968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8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6550854" y="1694561"/>
            <a:ext cx="2021215" cy="1259681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30376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4248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617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 userDrawn="1"/>
        </p:nvSpPr>
        <p:spPr>
          <a:xfrm>
            <a:off x="2543577" y="4767263"/>
            <a:ext cx="2189409" cy="37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22387" y="3164681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1999" cy="51434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250822" y="955257"/>
            <a:ext cx="4173071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381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/>
          <p:cNvSpPr/>
          <p:nvPr userDrawn="1"/>
        </p:nvSpPr>
        <p:spPr>
          <a:xfrm>
            <a:off x="2543577" y="4767263"/>
            <a:ext cx="2189409" cy="37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658833" y="276538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600" b="0" kern="120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2387" y="1194597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22387" y="3164681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1999" cy="51434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059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6" y="3799267"/>
            <a:ext cx="8642350" cy="8600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1"/>
          </p:nvPr>
        </p:nvSpPr>
        <p:spPr>
          <a:xfrm>
            <a:off x="5058015" y="4793897"/>
            <a:ext cx="3835160" cy="274637"/>
          </a:xfrm>
        </p:spPr>
        <p:txBody>
          <a:bodyPr/>
          <a:lstStyle/>
          <a:p>
            <a:pPr algn="r"/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50825" y="4793897"/>
            <a:ext cx="3835160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233738" y="1446245"/>
            <a:ext cx="2690812" cy="17303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8658833" y="276538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600" b="0" kern="120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7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6" name="Rettangolo 5"/>
          <p:cNvSpPr/>
          <p:nvPr userDrawn="1"/>
        </p:nvSpPr>
        <p:spPr>
          <a:xfrm>
            <a:off x="0" y="4653116"/>
            <a:ext cx="9144000" cy="49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653704" cy="51434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10" name="Rettangolo 9"/>
          <p:cNvSpPr/>
          <p:nvPr userDrawn="1"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31802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607519" y="235655"/>
            <a:ext cx="381249" cy="274637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1"/>
          </p:nvPr>
        </p:nvSpPr>
        <p:spPr>
          <a:xfrm>
            <a:off x="5058015" y="4793897"/>
            <a:ext cx="3835160" cy="274637"/>
          </a:xfrm>
        </p:spPr>
        <p:txBody>
          <a:bodyPr/>
          <a:lstStyle/>
          <a:p>
            <a:pPr algn="r"/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50825" y="4793897"/>
            <a:ext cx="3835160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507831" y="2825651"/>
            <a:ext cx="2334221" cy="131325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950913"/>
            <a:ext cx="8642351" cy="12197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45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3" name="Rettangolo 2"/>
          <p:cNvSpPr/>
          <p:nvPr userDrawn="1"/>
        </p:nvSpPr>
        <p:spPr>
          <a:xfrm>
            <a:off x="0" y="4765675"/>
            <a:ext cx="9144000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0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250823" y="943852"/>
            <a:ext cx="859696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  <a:tabLst>
                <a:tab pos="108000" algn="l"/>
                <a:tab pos="144000" algn="l"/>
                <a:tab pos="176400" algn="l"/>
              </a:tabLst>
              <a:defRPr lang="en-GB" sz="1400" b="1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  <p:sp>
        <p:nvSpPr>
          <p:cNvPr id="16" name="Titolo 28"/>
          <p:cNvSpPr txBox="1">
            <a:spLocks/>
          </p:cNvSpPr>
          <p:nvPr userDrawn="1"/>
        </p:nvSpPr>
        <p:spPr>
          <a:xfrm>
            <a:off x="250825" y="209633"/>
            <a:ext cx="8642350" cy="4924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it-IT" sz="3200" b="1" kern="1200" cap="all" baseline="0">
                <a:solidFill>
                  <a:schemeClr val="accent2"/>
                </a:solidFill>
                <a:latin typeface="+mj-lt"/>
                <a:ea typeface="+mj-ea"/>
                <a:cs typeface="Clear Sans Medium" panose="020B0603030202020304" pitchFamily="34" charset="0"/>
              </a:defRPr>
            </a:lvl1pPr>
          </a:lstStyle>
          <a:p>
            <a:r>
              <a:rPr dirty="0" err="1">
                <a:solidFill>
                  <a:srgbClr val="FFFFFF"/>
                </a:solidFill>
              </a:rPr>
              <a:t>contacts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764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6" name="Title 15"/>
          <p:cNvSpPr>
            <a:spLocks noGrp="1"/>
          </p:cNvSpPr>
          <p:nvPr>
            <p:ph type="title" hasCustomPrompt="1"/>
          </p:nvPr>
        </p:nvSpPr>
        <p:spPr>
          <a:xfrm>
            <a:off x="250825" y="3183294"/>
            <a:ext cx="8642350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defRPr sz="3200" b="1" cap="all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97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250824" y="3853485"/>
            <a:ext cx="8642352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 Presentation</a:t>
            </a:r>
          </a:p>
        </p:txBody>
      </p:sp>
      <p:sp>
        <p:nvSpPr>
          <p:cNvPr id="54" name="Content Placeholder 20"/>
          <p:cNvSpPr>
            <a:spLocks noGrp="1"/>
          </p:cNvSpPr>
          <p:nvPr>
            <p:ph sz="quarter" idx="23" hasCustomPrompt="1"/>
          </p:nvPr>
        </p:nvSpPr>
        <p:spPr>
          <a:xfrm>
            <a:off x="250825" y="2707312"/>
            <a:ext cx="6665130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Location . Date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3" name="Rettangolo 2"/>
          <p:cNvSpPr/>
          <p:nvPr userDrawn="1"/>
        </p:nvSpPr>
        <p:spPr>
          <a:xfrm>
            <a:off x="0" y="4765675"/>
            <a:ext cx="9144000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99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250823" y="4598963"/>
            <a:ext cx="3113686" cy="16671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ts val="1275"/>
              </a:lnSpc>
              <a:buNone/>
              <a:defRPr sz="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Role</a:t>
            </a:r>
          </a:p>
        </p:txBody>
      </p:sp>
      <p:sp>
        <p:nvSpPr>
          <p:cNvPr id="10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250823" y="4349112"/>
            <a:ext cx="311368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37790351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950913"/>
            <a:ext cx="8642351" cy="3708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34966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4" y="950912"/>
            <a:ext cx="8642351" cy="37163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idx="14" hasCustomPrompt="1"/>
          </p:nvPr>
        </p:nvSpPr>
        <p:spPr>
          <a:xfrm>
            <a:off x="250824" y="606418"/>
            <a:ext cx="8767175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rgbClr val="0079C1"/>
              </a:buClr>
              <a:buFont typeface="Arial" panose="020B0604020202020204" pitchFamily="34" charset="0"/>
              <a:buNone/>
              <a:defRPr sz="1100" b="1" cap="all" baseline="0">
                <a:solidFill>
                  <a:schemeClr val="accent2"/>
                </a:solidFill>
                <a:latin typeface="+mj-lt"/>
                <a:ea typeface="Campton Light DEMO" panose="00000500000000000000" pitchFamily="50" charset="0"/>
                <a:cs typeface="Arial" panose="020B0604020202020204" pitchFamily="34" charset="0"/>
              </a:defRPr>
            </a:lvl1pPr>
            <a:lvl2pPr marL="457200" indent="0">
              <a:buClr>
                <a:srgbClr val="0079C1"/>
              </a:buClr>
              <a:buFont typeface="Segoe UI" panose="020B0502040204020203" pitchFamily="34" charset="0"/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Clr>
                <a:srgbClr val="0079C1"/>
              </a:buClr>
              <a:buFont typeface="Segoe UI" panose="020B0502040204020203" pitchFamily="34" charset="0"/>
              <a:buNone/>
              <a:defRPr lang="it-IT" sz="2200" kern="1200" noProof="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Clr>
                <a:srgbClr val="0079C1"/>
              </a:buClr>
              <a:buFont typeface="Segoe UI" panose="020B0502040204020203" pitchFamily="34" charset="0"/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Clr>
                <a:srgbClr val="0079C1"/>
              </a:buClr>
              <a:buFont typeface="Segoe UI" panose="020B0502040204020203" pitchFamily="34" charset="0"/>
              <a:buNone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it-IT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17891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0913"/>
            <a:ext cx="4142910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4750266" y="950913"/>
            <a:ext cx="4142909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35732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4" y="199936"/>
            <a:ext cx="8408009" cy="3460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3" y="950913"/>
            <a:ext cx="4142911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4750266" y="950913"/>
            <a:ext cx="4142909" cy="37083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Segnaposto contenuto 2"/>
          <p:cNvSpPr>
            <a:spLocks noGrp="1"/>
          </p:cNvSpPr>
          <p:nvPr>
            <p:ph idx="15" hasCustomPrompt="1"/>
          </p:nvPr>
        </p:nvSpPr>
        <p:spPr>
          <a:xfrm>
            <a:off x="250824" y="606418"/>
            <a:ext cx="8642351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rgbClr val="0079C1"/>
              </a:buClr>
              <a:buFont typeface="Arial" panose="020B0604020202020204" pitchFamily="34" charset="0"/>
              <a:buNone/>
              <a:defRPr sz="1100" b="1" cap="all" baseline="0">
                <a:solidFill>
                  <a:schemeClr val="accent2"/>
                </a:solidFill>
                <a:latin typeface="+mj-lt"/>
                <a:ea typeface="Campton Light DEMO" panose="00000500000000000000" pitchFamily="50" charset="0"/>
                <a:cs typeface="Arial" panose="020B0604020202020204" pitchFamily="34" charset="0"/>
              </a:defRPr>
            </a:lvl1pPr>
            <a:lvl2pPr marL="457200" indent="0">
              <a:buClr>
                <a:srgbClr val="0079C1"/>
              </a:buClr>
              <a:buFont typeface="Segoe UI" panose="020B0502040204020203" pitchFamily="34" charset="0"/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Clr>
                <a:srgbClr val="0079C1"/>
              </a:buClr>
              <a:buFont typeface="Segoe UI" panose="020B0502040204020203" pitchFamily="34" charset="0"/>
              <a:buNone/>
              <a:defRPr lang="it-IT" sz="2200" kern="1200" noProof="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Clr>
                <a:srgbClr val="0079C1"/>
              </a:buClr>
              <a:buFont typeface="Segoe UI" panose="020B0502040204020203" pitchFamily="34" charset="0"/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Clr>
                <a:srgbClr val="0079C1"/>
              </a:buClr>
              <a:buFont typeface="Segoe UI" panose="020B0502040204020203" pitchFamily="34" charset="0"/>
              <a:buNone/>
              <a:defRPr sz="18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it-IT" noProof="0" dirty="0"/>
              <a:t>SUBTITLE</a:t>
            </a: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8802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6" name="Rettangolo 5"/>
          <p:cNvSpPr/>
          <p:nvPr userDrawn="1"/>
        </p:nvSpPr>
        <p:spPr>
          <a:xfrm>
            <a:off x="0" y="4653116"/>
            <a:ext cx="9144000" cy="49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653704" cy="51434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Rettangolo 9"/>
          <p:cNvSpPr/>
          <p:nvPr userDrawn="1"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59679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2" y="955257"/>
            <a:ext cx="4321177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916834" y="792972"/>
            <a:ext cx="1583186" cy="15831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" name="Ovale 2"/>
          <p:cNvSpPr/>
          <p:nvPr userDrawn="1"/>
        </p:nvSpPr>
        <p:spPr>
          <a:xfrm>
            <a:off x="4800008" y="676146"/>
            <a:ext cx="1816838" cy="181683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786955" y="2587166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17" name="Ovale 16"/>
          <p:cNvSpPr/>
          <p:nvPr userDrawn="1"/>
        </p:nvSpPr>
        <p:spPr>
          <a:xfrm>
            <a:off x="4630006" y="2430217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684772" y="2157341"/>
            <a:ext cx="920506" cy="92050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/>
          </a:p>
        </p:txBody>
      </p:sp>
      <p:sp>
        <p:nvSpPr>
          <p:cNvPr id="19" name="Ovale 18"/>
          <p:cNvSpPr/>
          <p:nvPr userDrawn="1"/>
        </p:nvSpPr>
        <p:spPr>
          <a:xfrm>
            <a:off x="6616846" y="2089415"/>
            <a:ext cx="1056358" cy="105635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743910" y="2031623"/>
            <a:ext cx="1171942" cy="117194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/>
          </a:p>
        </p:txBody>
      </p:sp>
      <p:sp>
        <p:nvSpPr>
          <p:cNvPr id="25" name="Ovale 24"/>
          <p:cNvSpPr/>
          <p:nvPr userDrawn="1"/>
        </p:nvSpPr>
        <p:spPr>
          <a:xfrm>
            <a:off x="7657430" y="1945143"/>
            <a:ext cx="1344902" cy="134490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grpSp>
        <p:nvGrpSpPr>
          <p:cNvPr id="26" name="Gruppo 25"/>
          <p:cNvGrpSpPr/>
          <p:nvPr userDrawn="1"/>
        </p:nvGrpSpPr>
        <p:grpSpPr>
          <a:xfrm>
            <a:off x="6704210" y="1367833"/>
            <a:ext cx="546704" cy="547214"/>
            <a:chOff x="6274765" y="1737600"/>
            <a:chExt cx="637580" cy="638175"/>
          </a:xfrm>
        </p:grpSpPr>
        <p:sp>
          <p:nvSpPr>
            <p:cNvPr id="27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4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28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uppo 28"/>
          <p:cNvGrpSpPr/>
          <p:nvPr userDrawn="1"/>
        </p:nvGrpSpPr>
        <p:grpSpPr>
          <a:xfrm>
            <a:off x="7507302" y="3239802"/>
            <a:ext cx="546704" cy="547214"/>
            <a:chOff x="6274765" y="1737600"/>
            <a:chExt cx="637580" cy="638175"/>
          </a:xfrm>
        </p:grpSpPr>
        <p:sp>
          <p:nvSpPr>
            <p:cNvPr id="30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6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1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uppo 31"/>
          <p:cNvGrpSpPr/>
          <p:nvPr userDrawn="1"/>
        </p:nvGrpSpPr>
        <p:grpSpPr>
          <a:xfrm>
            <a:off x="7492050" y="1782172"/>
            <a:ext cx="330760" cy="331068"/>
            <a:chOff x="6274765" y="1737600"/>
            <a:chExt cx="637580" cy="638175"/>
          </a:xfrm>
        </p:grpSpPr>
        <p:sp>
          <p:nvSpPr>
            <p:cNvPr id="33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5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4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uppo 34"/>
          <p:cNvGrpSpPr/>
          <p:nvPr userDrawn="1"/>
        </p:nvGrpSpPr>
        <p:grpSpPr>
          <a:xfrm>
            <a:off x="7152628" y="3628900"/>
            <a:ext cx="330760" cy="331068"/>
            <a:chOff x="6274765" y="1737600"/>
            <a:chExt cx="637580" cy="638175"/>
          </a:xfrm>
        </p:grpSpPr>
        <p:sp>
          <p:nvSpPr>
            <p:cNvPr id="36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7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1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527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2949" y="2375448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0" name="Ovale 19"/>
          <p:cNvSpPr/>
          <p:nvPr userDrawn="1"/>
        </p:nvSpPr>
        <p:spPr>
          <a:xfrm>
            <a:off x="126000" y="2218499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600036" y="2375448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2" name="Ovale 21"/>
          <p:cNvSpPr/>
          <p:nvPr userDrawn="1"/>
        </p:nvSpPr>
        <p:spPr>
          <a:xfrm>
            <a:off x="6443087" y="2218499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978418" y="3386455"/>
            <a:ext cx="1185386" cy="11853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4" name="Ovale 23"/>
          <p:cNvSpPr/>
          <p:nvPr userDrawn="1"/>
        </p:nvSpPr>
        <p:spPr>
          <a:xfrm>
            <a:off x="2890946" y="3298983"/>
            <a:ext cx="1360330" cy="13603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846097" y="3386455"/>
            <a:ext cx="1185386" cy="11853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6" name="Ovale 25"/>
          <p:cNvSpPr/>
          <p:nvPr userDrawn="1"/>
        </p:nvSpPr>
        <p:spPr>
          <a:xfrm>
            <a:off x="4758625" y="3298983"/>
            <a:ext cx="1360330" cy="13603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2" y="953253"/>
            <a:ext cx="8633079" cy="830997"/>
          </a:xfrm>
        </p:spPr>
        <p:txBody>
          <a:bodyPr wrap="square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AutoShape 4"/>
          <p:cNvSpPr>
            <a:spLocks/>
          </p:cNvSpPr>
          <p:nvPr/>
        </p:nvSpPr>
        <p:spPr bwMode="auto">
          <a:xfrm>
            <a:off x="2781398" y="2813967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0" name="AutoShape 10"/>
          <p:cNvSpPr>
            <a:spLocks/>
          </p:cNvSpPr>
          <p:nvPr/>
        </p:nvSpPr>
        <p:spPr bwMode="auto">
          <a:xfrm>
            <a:off x="2851077" y="2881859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2" name="AutoShape 4"/>
          <p:cNvSpPr>
            <a:spLocks/>
          </p:cNvSpPr>
          <p:nvPr/>
        </p:nvSpPr>
        <p:spPr bwMode="auto">
          <a:xfrm>
            <a:off x="6169735" y="421735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10"/>
          <p:cNvSpPr>
            <a:spLocks/>
          </p:cNvSpPr>
          <p:nvPr/>
        </p:nvSpPr>
        <p:spPr bwMode="auto">
          <a:xfrm>
            <a:off x="6239413" y="4287292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5" name="AutoShape 4"/>
          <p:cNvSpPr>
            <a:spLocks/>
          </p:cNvSpPr>
          <p:nvPr/>
        </p:nvSpPr>
        <p:spPr bwMode="auto">
          <a:xfrm>
            <a:off x="4544041" y="3218475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10"/>
          <p:cNvSpPr>
            <a:spLocks/>
          </p:cNvSpPr>
          <p:nvPr/>
        </p:nvSpPr>
        <p:spPr bwMode="auto">
          <a:xfrm>
            <a:off x="4586197" y="326078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8" name="AutoShape 4"/>
          <p:cNvSpPr>
            <a:spLocks/>
          </p:cNvSpPr>
          <p:nvPr/>
        </p:nvSpPr>
        <p:spPr bwMode="auto">
          <a:xfrm>
            <a:off x="4154513" y="4336830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9" name="AutoShape 10"/>
          <p:cNvSpPr>
            <a:spLocks/>
          </p:cNvSpPr>
          <p:nvPr/>
        </p:nvSpPr>
        <p:spPr bwMode="auto">
          <a:xfrm>
            <a:off x="4196669" y="437790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1" name="AutoShape 4"/>
          <p:cNvSpPr>
            <a:spLocks/>
          </p:cNvSpPr>
          <p:nvPr/>
        </p:nvSpPr>
        <p:spPr bwMode="auto">
          <a:xfrm>
            <a:off x="6132968" y="2543627"/>
            <a:ext cx="388594" cy="38895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2" name="AutoShape 10"/>
          <p:cNvSpPr>
            <a:spLocks/>
          </p:cNvSpPr>
          <p:nvPr/>
        </p:nvSpPr>
        <p:spPr bwMode="auto">
          <a:xfrm>
            <a:off x="6182495" y="2591884"/>
            <a:ext cx="289540" cy="289540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4" name="AutoShape 4"/>
          <p:cNvSpPr>
            <a:spLocks/>
          </p:cNvSpPr>
          <p:nvPr/>
        </p:nvSpPr>
        <p:spPr bwMode="auto">
          <a:xfrm>
            <a:off x="5251336" y="2464871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5" name="AutoShape 10"/>
          <p:cNvSpPr>
            <a:spLocks/>
          </p:cNvSpPr>
          <p:nvPr/>
        </p:nvSpPr>
        <p:spPr bwMode="auto">
          <a:xfrm>
            <a:off x="5342699" y="2553890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7" name="AutoShape 4"/>
          <p:cNvSpPr>
            <a:spLocks/>
          </p:cNvSpPr>
          <p:nvPr/>
        </p:nvSpPr>
        <p:spPr bwMode="auto">
          <a:xfrm>
            <a:off x="2295572" y="4180184"/>
            <a:ext cx="557086" cy="55760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2366574" y="4251445"/>
            <a:ext cx="415083" cy="415082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5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863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2" y="955257"/>
            <a:ext cx="4321177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916834" y="792972"/>
            <a:ext cx="1583186" cy="15831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" name="Ovale 2"/>
          <p:cNvSpPr/>
          <p:nvPr userDrawn="1"/>
        </p:nvSpPr>
        <p:spPr>
          <a:xfrm>
            <a:off x="4800008" y="676146"/>
            <a:ext cx="1816838" cy="181683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786955" y="2587166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17" name="Ovale 16"/>
          <p:cNvSpPr/>
          <p:nvPr userDrawn="1"/>
        </p:nvSpPr>
        <p:spPr>
          <a:xfrm>
            <a:off x="4630006" y="2430217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684772" y="2157341"/>
            <a:ext cx="920506" cy="92050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/>
          </a:p>
        </p:txBody>
      </p:sp>
      <p:sp>
        <p:nvSpPr>
          <p:cNvPr id="19" name="Ovale 18"/>
          <p:cNvSpPr/>
          <p:nvPr userDrawn="1"/>
        </p:nvSpPr>
        <p:spPr>
          <a:xfrm>
            <a:off x="6616846" y="2089415"/>
            <a:ext cx="1056358" cy="105635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743910" y="2031623"/>
            <a:ext cx="1171942" cy="117194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/>
          </a:p>
        </p:txBody>
      </p:sp>
      <p:sp>
        <p:nvSpPr>
          <p:cNvPr id="25" name="Ovale 24"/>
          <p:cNvSpPr/>
          <p:nvPr userDrawn="1"/>
        </p:nvSpPr>
        <p:spPr>
          <a:xfrm>
            <a:off x="7657430" y="1945143"/>
            <a:ext cx="1344902" cy="134490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6" name="Gruppo 25"/>
          <p:cNvGrpSpPr/>
          <p:nvPr userDrawn="1"/>
        </p:nvGrpSpPr>
        <p:grpSpPr>
          <a:xfrm>
            <a:off x="6704210" y="1367833"/>
            <a:ext cx="546704" cy="547214"/>
            <a:chOff x="6274765" y="1737600"/>
            <a:chExt cx="637580" cy="638175"/>
          </a:xfrm>
        </p:grpSpPr>
        <p:sp>
          <p:nvSpPr>
            <p:cNvPr id="27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4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  <p:sp>
          <p:nvSpPr>
            <p:cNvPr id="28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</p:grpSp>
      <p:grpSp>
        <p:nvGrpSpPr>
          <p:cNvPr id="29" name="Gruppo 28"/>
          <p:cNvGrpSpPr/>
          <p:nvPr userDrawn="1"/>
        </p:nvGrpSpPr>
        <p:grpSpPr>
          <a:xfrm>
            <a:off x="7507302" y="3239802"/>
            <a:ext cx="546704" cy="547214"/>
            <a:chOff x="6274765" y="1737600"/>
            <a:chExt cx="637580" cy="638175"/>
          </a:xfrm>
        </p:grpSpPr>
        <p:sp>
          <p:nvSpPr>
            <p:cNvPr id="30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6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  <p:sp>
          <p:nvSpPr>
            <p:cNvPr id="31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  <a:ex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</p:grpSp>
      <p:grpSp>
        <p:nvGrpSpPr>
          <p:cNvPr id="32" name="Gruppo 31"/>
          <p:cNvGrpSpPr/>
          <p:nvPr userDrawn="1"/>
        </p:nvGrpSpPr>
        <p:grpSpPr>
          <a:xfrm>
            <a:off x="7492050" y="1782172"/>
            <a:ext cx="330760" cy="331068"/>
            <a:chOff x="6274765" y="1737600"/>
            <a:chExt cx="637580" cy="638175"/>
          </a:xfrm>
        </p:grpSpPr>
        <p:sp>
          <p:nvSpPr>
            <p:cNvPr id="33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5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  <p:sp>
          <p:nvSpPr>
            <p:cNvPr id="34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</p:grpSp>
      <p:grpSp>
        <p:nvGrpSpPr>
          <p:cNvPr id="35" name="Gruppo 34"/>
          <p:cNvGrpSpPr/>
          <p:nvPr userDrawn="1"/>
        </p:nvGrpSpPr>
        <p:grpSpPr>
          <a:xfrm>
            <a:off x="7152628" y="3628900"/>
            <a:ext cx="330760" cy="331068"/>
            <a:chOff x="6274765" y="1737600"/>
            <a:chExt cx="637580" cy="638175"/>
          </a:xfrm>
        </p:grpSpPr>
        <p:sp>
          <p:nvSpPr>
            <p:cNvPr id="36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  <p:sp>
          <p:nvSpPr>
            <p:cNvPr id="37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chemeClr val="tx2"/>
                </a:solidFill>
              </a:endParaRPr>
            </a:p>
          </p:txBody>
        </p:sp>
      </p:grp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1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4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48431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93849"/>
            <a:ext cx="4321175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Ovale 18"/>
          <p:cNvSpPr/>
          <p:nvPr userDrawn="1"/>
        </p:nvSpPr>
        <p:spPr>
          <a:xfrm>
            <a:off x="4950391" y="390"/>
            <a:ext cx="5125425" cy="51254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21" name="Segnaposto immagine 20"/>
          <p:cNvSpPr>
            <a:spLocks noGrp="1"/>
          </p:cNvSpPr>
          <p:nvPr>
            <p:ph type="pic" sz="quarter" idx="16"/>
          </p:nvPr>
        </p:nvSpPr>
        <p:spPr>
          <a:xfrm>
            <a:off x="5271244" y="321242"/>
            <a:ext cx="3872757" cy="4466276"/>
          </a:xfrm>
          <a:custGeom>
            <a:avLst/>
            <a:gdLst>
              <a:gd name="connsiteX0" fmla="*/ 2233138 w 3872757"/>
              <a:gd name="connsiteY0" fmla="*/ 0 h 4466276"/>
              <a:gd name="connsiteX1" fmla="*/ 3812205 w 3872757"/>
              <a:gd name="connsiteY1" fmla="*/ 654071 h 4466276"/>
              <a:gd name="connsiteX2" fmla="*/ 3872757 w 3872757"/>
              <a:gd name="connsiteY2" fmla="*/ 720695 h 4466276"/>
              <a:gd name="connsiteX3" fmla="*/ 3872757 w 3872757"/>
              <a:gd name="connsiteY3" fmla="*/ 3745581 h 4466276"/>
              <a:gd name="connsiteX4" fmla="*/ 3812205 w 3872757"/>
              <a:gd name="connsiteY4" fmla="*/ 3812205 h 4466276"/>
              <a:gd name="connsiteX5" fmla="*/ 2233138 w 3872757"/>
              <a:gd name="connsiteY5" fmla="*/ 4466276 h 4466276"/>
              <a:gd name="connsiteX6" fmla="*/ 0 w 3872757"/>
              <a:gd name="connsiteY6" fmla="*/ 2233138 h 4466276"/>
              <a:gd name="connsiteX7" fmla="*/ 2233138 w 3872757"/>
              <a:gd name="connsiteY7" fmla="*/ 0 h 446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2757" h="4466276">
                <a:moveTo>
                  <a:pt x="2233138" y="0"/>
                </a:moveTo>
                <a:cubicBezTo>
                  <a:pt x="2849802" y="0"/>
                  <a:pt x="3408087" y="249953"/>
                  <a:pt x="3812205" y="654071"/>
                </a:cubicBezTo>
                <a:lnTo>
                  <a:pt x="3872757" y="720695"/>
                </a:lnTo>
                <a:lnTo>
                  <a:pt x="3872757" y="3745581"/>
                </a:lnTo>
                <a:lnTo>
                  <a:pt x="3812205" y="3812205"/>
                </a:lnTo>
                <a:cubicBezTo>
                  <a:pt x="3408087" y="4216324"/>
                  <a:pt x="2849802" y="4466276"/>
                  <a:pt x="2233138" y="4466276"/>
                </a:cubicBezTo>
                <a:cubicBezTo>
                  <a:pt x="999810" y="4466276"/>
                  <a:pt x="0" y="3466466"/>
                  <a:pt x="0" y="2233138"/>
                </a:cubicBezTo>
                <a:cubicBezTo>
                  <a:pt x="0" y="999810"/>
                  <a:pt x="999810" y="0"/>
                  <a:pt x="223313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4" name="AutoShape 4"/>
          <p:cNvSpPr>
            <a:spLocks/>
          </p:cNvSpPr>
          <p:nvPr/>
        </p:nvSpPr>
        <p:spPr bwMode="auto">
          <a:xfrm>
            <a:off x="4716904" y="4094326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5" name="AutoShape 10"/>
          <p:cNvSpPr>
            <a:spLocks/>
          </p:cNvSpPr>
          <p:nvPr/>
        </p:nvSpPr>
        <p:spPr bwMode="auto">
          <a:xfrm>
            <a:off x="4759060" y="4136636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0" name="AutoShape 4"/>
          <p:cNvSpPr>
            <a:spLocks/>
          </p:cNvSpPr>
          <p:nvPr/>
        </p:nvSpPr>
        <p:spPr bwMode="auto">
          <a:xfrm>
            <a:off x="4931811" y="3843307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1" name="AutoShape 10"/>
          <p:cNvSpPr>
            <a:spLocks/>
          </p:cNvSpPr>
          <p:nvPr/>
        </p:nvSpPr>
        <p:spPr bwMode="auto">
          <a:xfrm>
            <a:off x="5023174" y="3932326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4732156" y="3385112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4801835" y="3453004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5335555" y="4456450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5377711" y="449752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3422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5084679" y="945699"/>
            <a:ext cx="3808495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10758" y="1510415"/>
            <a:ext cx="2262014" cy="2262014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19" name="Ovale 18"/>
          <p:cNvSpPr/>
          <p:nvPr userDrawn="1"/>
        </p:nvSpPr>
        <p:spPr>
          <a:xfrm>
            <a:off x="243840" y="1343497"/>
            <a:ext cx="2595850" cy="25958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351615" y="1054612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1" name="Ovale 20"/>
          <p:cNvSpPr/>
          <p:nvPr userDrawn="1"/>
        </p:nvSpPr>
        <p:spPr>
          <a:xfrm>
            <a:off x="2254949" y="957946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351615" y="2665698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3" name="Ovale 22"/>
          <p:cNvSpPr/>
          <p:nvPr userDrawn="1"/>
        </p:nvSpPr>
        <p:spPr>
          <a:xfrm>
            <a:off x="2254949" y="2569032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444147" y="1986429"/>
            <a:ext cx="1309986" cy="13099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5" name="Ovale 24"/>
          <p:cNvSpPr/>
          <p:nvPr userDrawn="1"/>
        </p:nvSpPr>
        <p:spPr>
          <a:xfrm>
            <a:off x="3347481" y="1889763"/>
            <a:ext cx="1503318" cy="1503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27" name="AutoShape 4"/>
          <p:cNvSpPr>
            <a:spLocks/>
          </p:cNvSpPr>
          <p:nvPr/>
        </p:nvSpPr>
        <p:spPr bwMode="auto">
          <a:xfrm>
            <a:off x="1981597" y="368101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8" name="AutoShape 10"/>
          <p:cNvSpPr>
            <a:spLocks/>
          </p:cNvSpPr>
          <p:nvPr/>
        </p:nvSpPr>
        <p:spPr bwMode="auto">
          <a:xfrm>
            <a:off x="2051276" y="3748910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0" name="AutoShape 4"/>
          <p:cNvSpPr>
            <a:spLocks/>
          </p:cNvSpPr>
          <p:nvPr/>
        </p:nvSpPr>
        <p:spPr bwMode="auto">
          <a:xfrm>
            <a:off x="3557902" y="3984199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1" name="AutoShape 10"/>
          <p:cNvSpPr>
            <a:spLocks/>
          </p:cNvSpPr>
          <p:nvPr/>
        </p:nvSpPr>
        <p:spPr bwMode="auto">
          <a:xfrm>
            <a:off x="3627581" y="4052091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1565079" y="4004656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1607235" y="4045731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1955913" y="1071579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1998069" y="1112654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9" name="AutoShape 4"/>
          <p:cNvSpPr>
            <a:spLocks/>
          </p:cNvSpPr>
          <p:nvPr/>
        </p:nvSpPr>
        <p:spPr bwMode="auto">
          <a:xfrm>
            <a:off x="4145728" y="3744773"/>
            <a:ext cx="388594" cy="38895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0" name="AutoShape 10"/>
          <p:cNvSpPr>
            <a:spLocks/>
          </p:cNvSpPr>
          <p:nvPr/>
        </p:nvSpPr>
        <p:spPr bwMode="auto">
          <a:xfrm>
            <a:off x="4195255" y="3794481"/>
            <a:ext cx="289540" cy="289540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2" name="AutoShape 4"/>
          <p:cNvSpPr>
            <a:spLocks/>
          </p:cNvSpPr>
          <p:nvPr/>
        </p:nvSpPr>
        <p:spPr bwMode="auto">
          <a:xfrm>
            <a:off x="3727209" y="1267806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3" name="AutoShape 10"/>
          <p:cNvSpPr>
            <a:spLocks/>
          </p:cNvSpPr>
          <p:nvPr/>
        </p:nvSpPr>
        <p:spPr bwMode="auto">
          <a:xfrm>
            <a:off x="3818571" y="1359503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5" name="AutoShape 4"/>
          <p:cNvSpPr>
            <a:spLocks/>
          </p:cNvSpPr>
          <p:nvPr/>
        </p:nvSpPr>
        <p:spPr bwMode="auto">
          <a:xfrm>
            <a:off x="3796560" y="3498543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6" name="AutoShape 10"/>
          <p:cNvSpPr>
            <a:spLocks/>
          </p:cNvSpPr>
          <p:nvPr/>
        </p:nvSpPr>
        <p:spPr bwMode="auto">
          <a:xfrm>
            <a:off x="3838716" y="3539618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47" name="Date Placeholder 2"/>
          <p:cNvSpPr>
            <a:spLocks noGrp="1"/>
          </p:cNvSpPr>
          <p:nvPr userDrawn="1"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8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96747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20" name="AutoShape 4"/>
          <p:cNvSpPr>
            <a:spLocks/>
          </p:cNvSpPr>
          <p:nvPr/>
        </p:nvSpPr>
        <p:spPr bwMode="auto">
          <a:xfrm>
            <a:off x="7444829" y="375129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1" name="AutoShape 10"/>
          <p:cNvSpPr>
            <a:spLocks/>
          </p:cNvSpPr>
          <p:nvPr/>
        </p:nvSpPr>
        <p:spPr bwMode="auto">
          <a:xfrm>
            <a:off x="7514507" y="3821232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7" name="AutoShape 4"/>
          <p:cNvSpPr>
            <a:spLocks/>
          </p:cNvSpPr>
          <p:nvPr/>
        </p:nvSpPr>
        <p:spPr bwMode="auto">
          <a:xfrm>
            <a:off x="8036312" y="3637709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28" name="AutoShape 10"/>
          <p:cNvSpPr>
            <a:spLocks/>
          </p:cNvSpPr>
          <p:nvPr/>
        </p:nvSpPr>
        <p:spPr bwMode="auto">
          <a:xfrm>
            <a:off x="8078468" y="3680019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6985603" y="3281634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7076964" y="3373332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7655859" y="3461474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7698015" y="3503784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endParaRPr lang="id-ID" sz="338">
              <a:solidFill>
                <a:srgbClr val="000000"/>
              </a:solidFill>
            </a:endParaRPr>
          </a:p>
        </p:txBody>
      </p:sp>
      <p:sp>
        <p:nvSpPr>
          <p:cNvPr id="3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50825" y="327154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</a:t>
            </a:r>
            <a:endParaRPr lang="it-IT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375112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6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24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250824" y="3899651"/>
            <a:ext cx="8642352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200" cap="all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Subtitle SECTION</a:t>
            </a:r>
          </a:p>
        </p:txBody>
      </p:sp>
      <p:grpSp>
        <p:nvGrpSpPr>
          <p:cNvPr id="25" name="Gruppo 24"/>
          <p:cNvGrpSpPr/>
          <p:nvPr userDrawn="1"/>
        </p:nvGrpSpPr>
        <p:grpSpPr>
          <a:xfrm>
            <a:off x="8216823" y="1563592"/>
            <a:ext cx="349724" cy="350050"/>
            <a:chOff x="6274765" y="1737600"/>
            <a:chExt cx="637580" cy="638175"/>
          </a:xfrm>
        </p:grpSpPr>
        <p:sp>
          <p:nvSpPr>
            <p:cNvPr id="26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4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29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uppo 29"/>
          <p:cNvGrpSpPr/>
          <p:nvPr userDrawn="1"/>
        </p:nvGrpSpPr>
        <p:grpSpPr>
          <a:xfrm>
            <a:off x="7793496" y="1227390"/>
            <a:ext cx="546704" cy="547214"/>
            <a:chOff x="6274765" y="1737600"/>
            <a:chExt cx="637580" cy="638175"/>
          </a:xfrm>
        </p:grpSpPr>
        <p:sp>
          <p:nvSpPr>
            <p:cNvPr id="31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6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32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uppo 34"/>
          <p:cNvGrpSpPr/>
          <p:nvPr userDrawn="1"/>
        </p:nvGrpSpPr>
        <p:grpSpPr>
          <a:xfrm>
            <a:off x="8343180" y="1174480"/>
            <a:ext cx="357588" cy="357922"/>
            <a:chOff x="6274765" y="1737600"/>
            <a:chExt cx="637580" cy="638175"/>
          </a:xfrm>
        </p:grpSpPr>
        <p:sp>
          <p:nvSpPr>
            <p:cNvPr id="39" name="AutoShape 4"/>
            <p:cNvSpPr>
              <a:spLocks/>
            </p:cNvSpPr>
            <p:nvPr/>
          </p:nvSpPr>
          <p:spPr bwMode="auto">
            <a:xfrm>
              <a:off x="6274765" y="1737600"/>
              <a:ext cx="637580" cy="638175"/>
            </a:xfrm>
            <a:custGeom>
              <a:avLst/>
              <a:gdLst>
                <a:gd name="T0" fmla="*/ 850063 w 19679"/>
                <a:gd name="T1" fmla="*/ 933962 h 19679"/>
                <a:gd name="T2" fmla="*/ 850063 w 19679"/>
                <a:gd name="T3" fmla="*/ 933962 h 19679"/>
                <a:gd name="T4" fmla="*/ 850063 w 19679"/>
                <a:gd name="T5" fmla="*/ 933962 h 19679"/>
                <a:gd name="T6" fmla="*/ 850063 w 19679"/>
                <a:gd name="T7" fmla="*/ 93396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3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  <p:sp>
          <p:nvSpPr>
            <p:cNvPr id="40" name="AutoShape 10"/>
            <p:cNvSpPr>
              <a:spLocks/>
            </p:cNvSpPr>
            <p:nvPr/>
          </p:nvSpPr>
          <p:spPr bwMode="auto">
            <a:xfrm>
              <a:off x="6356026" y="1816777"/>
              <a:ext cx="475059" cy="475059"/>
            </a:xfrm>
            <a:custGeom>
              <a:avLst/>
              <a:gdLst>
                <a:gd name="T0" fmla="*/ 633380 w 19679"/>
                <a:gd name="T1" fmla="*/ 695244 h 19679"/>
                <a:gd name="T2" fmla="*/ 633380 w 19679"/>
                <a:gd name="T3" fmla="*/ 695244 h 19679"/>
                <a:gd name="T4" fmla="*/ 633380 w 19679"/>
                <a:gd name="T5" fmla="*/ 695244 h 19679"/>
                <a:gd name="T6" fmla="*/ 633380 w 19679"/>
                <a:gd name="T7" fmla="*/ 69524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endParaRPr lang="id-ID" sz="338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0657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4774982" y="950913"/>
            <a:ext cx="4243017" cy="3708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55735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733425"/>
            <a:ext cx="8767175" cy="7734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2439647" y="1694310"/>
            <a:ext cx="2021215" cy="125968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7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4495250" y="1694242"/>
            <a:ext cx="2021215" cy="125968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8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6550854" y="1694561"/>
            <a:ext cx="2021215" cy="1259681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36353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615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5246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 userDrawn="1"/>
        </p:nvSpPr>
        <p:spPr>
          <a:xfrm>
            <a:off x="2543577" y="4767263"/>
            <a:ext cx="2189409" cy="37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883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22387" y="3164681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1999" cy="51434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250822" y="955257"/>
            <a:ext cx="4173071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2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/>
          <p:cNvSpPr/>
          <p:nvPr userDrawn="1"/>
        </p:nvSpPr>
        <p:spPr>
          <a:xfrm>
            <a:off x="2543577" y="4767263"/>
            <a:ext cx="2189409" cy="37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658833" y="276538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600" b="0" kern="120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2387" y="1194597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22387" y="3164681"/>
            <a:ext cx="1113259" cy="111383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1999" cy="51434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399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6" y="3799267"/>
            <a:ext cx="8642350" cy="8600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233738" y="1446245"/>
            <a:ext cx="2690812" cy="17303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8658833" y="276538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600" b="0" kern="120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1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5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2949" y="2375448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0" name="Ovale 19"/>
          <p:cNvSpPr/>
          <p:nvPr userDrawn="1"/>
        </p:nvSpPr>
        <p:spPr>
          <a:xfrm>
            <a:off x="126000" y="2218499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600036" y="2375448"/>
            <a:ext cx="2126916" cy="212691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2" name="Ovale 21"/>
          <p:cNvSpPr/>
          <p:nvPr userDrawn="1"/>
        </p:nvSpPr>
        <p:spPr>
          <a:xfrm>
            <a:off x="6443087" y="2218499"/>
            <a:ext cx="2440814" cy="24408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978418" y="3386455"/>
            <a:ext cx="1185386" cy="11853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4" name="Ovale 23"/>
          <p:cNvSpPr/>
          <p:nvPr userDrawn="1"/>
        </p:nvSpPr>
        <p:spPr>
          <a:xfrm>
            <a:off x="2890946" y="3298983"/>
            <a:ext cx="1360330" cy="13603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846097" y="3386455"/>
            <a:ext cx="1185386" cy="118538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6" name="Ovale 25"/>
          <p:cNvSpPr/>
          <p:nvPr userDrawn="1"/>
        </p:nvSpPr>
        <p:spPr>
          <a:xfrm>
            <a:off x="4758625" y="3298983"/>
            <a:ext cx="1360330" cy="13603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2" y="953253"/>
            <a:ext cx="8633079" cy="830997"/>
          </a:xfrm>
        </p:spPr>
        <p:txBody>
          <a:bodyPr wrap="square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AutoShape 4"/>
          <p:cNvSpPr>
            <a:spLocks/>
          </p:cNvSpPr>
          <p:nvPr/>
        </p:nvSpPr>
        <p:spPr bwMode="auto">
          <a:xfrm>
            <a:off x="2781398" y="2813967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0" name="AutoShape 10"/>
          <p:cNvSpPr>
            <a:spLocks/>
          </p:cNvSpPr>
          <p:nvPr/>
        </p:nvSpPr>
        <p:spPr bwMode="auto">
          <a:xfrm>
            <a:off x="2851077" y="2881859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2" name="AutoShape 4"/>
          <p:cNvSpPr>
            <a:spLocks/>
          </p:cNvSpPr>
          <p:nvPr/>
        </p:nvSpPr>
        <p:spPr bwMode="auto">
          <a:xfrm>
            <a:off x="6169735" y="4217358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3" name="AutoShape 10"/>
          <p:cNvSpPr>
            <a:spLocks/>
          </p:cNvSpPr>
          <p:nvPr/>
        </p:nvSpPr>
        <p:spPr bwMode="auto">
          <a:xfrm>
            <a:off x="6239413" y="4287292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5" name="AutoShape 4"/>
          <p:cNvSpPr>
            <a:spLocks/>
          </p:cNvSpPr>
          <p:nvPr/>
        </p:nvSpPr>
        <p:spPr bwMode="auto">
          <a:xfrm>
            <a:off x="4544041" y="3218475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6" name="AutoShape 10"/>
          <p:cNvSpPr>
            <a:spLocks/>
          </p:cNvSpPr>
          <p:nvPr/>
        </p:nvSpPr>
        <p:spPr bwMode="auto">
          <a:xfrm>
            <a:off x="4586197" y="326078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8" name="AutoShape 4"/>
          <p:cNvSpPr>
            <a:spLocks/>
          </p:cNvSpPr>
          <p:nvPr/>
        </p:nvSpPr>
        <p:spPr bwMode="auto">
          <a:xfrm>
            <a:off x="4154513" y="4336830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9" name="AutoShape 10"/>
          <p:cNvSpPr>
            <a:spLocks/>
          </p:cNvSpPr>
          <p:nvPr/>
        </p:nvSpPr>
        <p:spPr bwMode="auto">
          <a:xfrm>
            <a:off x="4196669" y="437790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1" name="AutoShape 4"/>
          <p:cNvSpPr>
            <a:spLocks/>
          </p:cNvSpPr>
          <p:nvPr/>
        </p:nvSpPr>
        <p:spPr bwMode="auto">
          <a:xfrm>
            <a:off x="6132968" y="2543627"/>
            <a:ext cx="388594" cy="38895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2" name="AutoShape 10"/>
          <p:cNvSpPr>
            <a:spLocks/>
          </p:cNvSpPr>
          <p:nvPr/>
        </p:nvSpPr>
        <p:spPr bwMode="auto">
          <a:xfrm>
            <a:off x="6182495" y="2591884"/>
            <a:ext cx="289540" cy="289540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4" name="AutoShape 4"/>
          <p:cNvSpPr>
            <a:spLocks/>
          </p:cNvSpPr>
          <p:nvPr/>
        </p:nvSpPr>
        <p:spPr bwMode="auto">
          <a:xfrm>
            <a:off x="5251336" y="2464871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5" name="AutoShape 10"/>
          <p:cNvSpPr>
            <a:spLocks/>
          </p:cNvSpPr>
          <p:nvPr/>
        </p:nvSpPr>
        <p:spPr bwMode="auto">
          <a:xfrm>
            <a:off x="5342699" y="2553890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7" name="AutoShape 4"/>
          <p:cNvSpPr>
            <a:spLocks/>
          </p:cNvSpPr>
          <p:nvPr/>
        </p:nvSpPr>
        <p:spPr bwMode="auto">
          <a:xfrm>
            <a:off x="2295572" y="4180184"/>
            <a:ext cx="557086" cy="55760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2366574" y="4251445"/>
            <a:ext cx="415083" cy="415082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0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04258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607519" y="235655"/>
            <a:ext cx="381249" cy="274637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507831" y="2825651"/>
            <a:ext cx="2334221" cy="131325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>
          <a:xfrm>
            <a:off x="250824" y="950913"/>
            <a:ext cx="8642351" cy="12197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>
          <a:xfrm>
            <a:off x="5375112" y="4798746"/>
            <a:ext cx="3518062" cy="274637"/>
          </a:xfrm>
        </p:spPr>
        <p:txBody>
          <a:bodyPr/>
          <a:lstStyle/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2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5717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1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54453" y="1815704"/>
            <a:ext cx="1512094" cy="1512094"/>
          </a:xfrm>
          <a:prstGeom prst="ellipse">
            <a:avLst/>
          </a:prstGeom>
          <a:ln w="127000">
            <a:solidFill>
              <a:schemeClr val="accent2"/>
            </a:solidFill>
          </a:ln>
        </p:spPr>
        <p:txBody>
          <a:bodyPr/>
          <a:lstStyle/>
          <a:p>
            <a:endParaRPr lang="id-ID" dirty="0"/>
          </a:p>
        </p:txBody>
      </p:sp>
      <p:sp>
        <p:nvSpPr>
          <p:cNvPr id="3" name="Rettangolo 2"/>
          <p:cNvSpPr/>
          <p:nvPr userDrawn="1"/>
        </p:nvSpPr>
        <p:spPr>
          <a:xfrm>
            <a:off x="0" y="4765675"/>
            <a:ext cx="9144000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10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250823" y="943852"/>
            <a:ext cx="859696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  <a:tabLst>
                <a:tab pos="108000" algn="l"/>
                <a:tab pos="144000" algn="l"/>
                <a:tab pos="176400" algn="l"/>
              </a:tabLst>
              <a:defRPr lang="en-GB" sz="1400" b="1" kern="1200" cap="all" baseline="0" dirty="0" smtClean="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  <p:sp>
        <p:nvSpPr>
          <p:cNvPr id="16" name="Titolo 28"/>
          <p:cNvSpPr txBox="1">
            <a:spLocks/>
          </p:cNvSpPr>
          <p:nvPr userDrawn="1"/>
        </p:nvSpPr>
        <p:spPr>
          <a:xfrm>
            <a:off x="250825" y="209633"/>
            <a:ext cx="8642350" cy="4924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it-IT" sz="3200" b="1" kern="1200" cap="all" baseline="0">
                <a:solidFill>
                  <a:schemeClr val="accent2"/>
                </a:solidFill>
                <a:latin typeface="+mj-lt"/>
                <a:ea typeface="+mj-ea"/>
                <a:cs typeface="Clear Sans Medium" panose="020B0603030202020304" pitchFamily="34" charset="0"/>
              </a:defRPr>
            </a:lvl1pPr>
          </a:lstStyle>
          <a:p>
            <a:r>
              <a:rPr dirty="0" err="1">
                <a:solidFill>
                  <a:srgbClr val="FFFFFF"/>
                </a:solidFill>
              </a:rPr>
              <a:t>contacts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069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99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93849"/>
            <a:ext cx="4321175" cy="830997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Ovale 18"/>
          <p:cNvSpPr/>
          <p:nvPr userDrawn="1"/>
        </p:nvSpPr>
        <p:spPr>
          <a:xfrm>
            <a:off x="4950391" y="390"/>
            <a:ext cx="5125425" cy="51254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826" y="4798746"/>
            <a:ext cx="3518062" cy="274637"/>
          </a:xfrm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21" name="Segnaposto immagine 20"/>
          <p:cNvSpPr>
            <a:spLocks noGrp="1"/>
          </p:cNvSpPr>
          <p:nvPr>
            <p:ph type="pic" sz="quarter" idx="16"/>
          </p:nvPr>
        </p:nvSpPr>
        <p:spPr>
          <a:xfrm>
            <a:off x="5271244" y="321242"/>
            <a:ext cx="3872757" cy="4466276"/>
          </a:xfrm>
          <a:custGeom>
            <a:avLst/>
            <a:gdLst>
              <a:gd name="connsiteX0" fmla="*/ 2233138 w 3872757"/>
              <a:gd name="connsiteY0" fmla="*/ 0 h 4466276"/>
              <a:gd name="connsiteX1" fmla="*/ 3812205 w 3872757"/>
              <a:gd name="connsiteY1" fmla="*/ 654071 h 4466276"/>
              <a:gd name="connsiteX2" fmla="*/ 3872757 w 3872757"/>
              <a:gd name="connsiteY2" fmla="*/ 720695 h 4466276"/>
              <a:gd name="connsiteX3" fmla="*/ 3872757 w 3872757"/>
              <a:gd name="connsiteY3" fmla="*/ 3745581 h 4466276"/>
              <a:gd name="connsiteX4" fmla="*/ 3812205 w 3872757"/>
              <a:gd name="connsiteY4" fmla="*/ 3812205 h 4466276"/>
              <a:gd name="connsiteX5" fmla="*/ 2233138 w 3872757"/>
              <a:gd name="connsiteY5" fmla="*/ 4466276 h 4466276"/>
              <a:gd name="connsiteX6" fmla="*/ 0 w 3872757"/>
              <a:gd name="connsiteY6" fmla="*/ 2233138 h 4466276"/>
              <a:gd name="connsiteX7" fmla="*/ 2233138 w 3872757"/>
              <a:gd name="connsiteY7" fmla="*/ 0 h 446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2757" h="4466276">
                <a:moveTo>
                  <a:pt x="2233138" y="0"/>
                </a:moveTo>
                <a:cubicBezTo>
                  <a:pt x="2849802" y="0"/>
                  <a:pt x="3408087" y="249953"/>
                  <a:pt x="3812205" y="654071"/>
                </a:cubicBezTo>
                <a:lnTo>
                  <a:pt x="3872757" y="720695"/>
                </a:lnTo>
                <a:lnTo>
                  <a:pt x="3872757" y="3745581"/>
                </a:lnTo>
                <a:lnTo>
                  <a:pt x="3812205" y="3812205"/>
                </a:lnTo>
                <a:cubicBezTo>
                  <a:pt x="3408087" y="4216324"/>
                  <a:pt x="2849802" y="4466276"/>
                  <a:pt x="2233138" y="4466276"/>
                </a:cubicBezTo>
                <a:cubicBezTo>
                  <a:pt x="999810" y="4466276"/>
                  <a:pt x="0" y="3466466"/>
                  <a:pt x="0" y="2233138"/>
                </a:cubicBezTo>
                <a:cubicBezTo>
                  <a:pt x="0" y="999810"/>
                  <a:pt x="999810" y="0"/>
                  <a:pt x="223313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  <p:sp>
        <p:nvSpPr>
          <p:cNvPr id="24" name="AutoShape 4"/>
          <p:cNvSpPr>
            <a:spLocks/>
          </p:cNvSpPr>
          <p:nvPr/>
        </p:nvSpPr>
        <p:spPr bwMode="auto">
          <a:xfrm>
            <a:off x="4716904" y="4094326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5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5" name="AutoShape 10"/>
          <p:cNvSpPr>
            <a:spLocks/>
          </p:cNvSpPr>
          <p:nvPr/>
        </p:nvSpPr>
        <p:spPr bwMode="auto">
          <a:xfrm>
            <a:off x="4759060" y="4136636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0" name="AutoShape 4"/>
          <p:cNvSpPr>
            <a:spLocks/>
          </p:cNvSpPr>
          <p:nvPr/>
        </p:nvSpPr>
        <p:spPr bwMode="auto">
          <a:xfrm>
            <a:off x="4931811" y="3843307"/>
            <a:ext cx="716838" cy="717506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1" name="AutoShape 10"/>
          <p:cNvSpPr>
            <a:spLocks/>
          </p:cNvSpPr>
          <p:nvPr/>
        </p:nvSpPr>
        <p:spPr bwMode="auto">
          <a:xfrm>
            <a:off x="5023174" y="3932326"/>
            <a:ext cx="534114" cy="534113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3" name="AutoShape 4"/>
          <p:cNvSpPr>
            <a:spLocks/>
          </p:cNvSpPr>
          <p:nvPr/>
        </p:nvSpPr>
        <p:spPr bwMode="auto">
          <a:xfrm>
            <a:off x="4732156" y="3385112"/>
            <a:ext cx="546704" cy="547214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4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4" name="AutoShape 10"/>
          <p:cNvSpPr>
            <a:spLocks/>
          </p:cNvSpPr>
          <p:nvPr/>
        </p:nvSpPr>
        <p:spPr bwMode="auto">
          <a:xfrm>
            <a:off x="4801835" y="3453004"/>
            <a:ext cx="407348" cy="407347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6" name="AutoShape 4"/>
          <p:cNvSpPr>
            <a:spLocks/>
          </p:cNvSpPr>
          <p:nvPr/>
        </p:nvSpPr>
        <p:spPr bwMode="auto">
          <a:xfrm>
            <a:off x="5335555" y="4456450"/>
            <a:ext cx="330760" cy="331068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7" name="AutoShape 10"/>
          <p:cNvSpPr>
            <a:spLocks/>
          </p:cNvSpPr>
          <p:nvPr/>
        </p:nvSpPr>
        <p:spPr bwMode="auto">
          <a:xfrm>
            <a:off x="5377711" y="4497525"/>
            <a:ext cx="246448" cy="246448"/>
          </a:xfrm>
          <a:custGeom>
            <a:avLst/>
            <a:gdLst>
              <a:gd name="T0" fmla="*/ 633380 w 19679"/>
              <a:gd name="T1" fmla="*/ 695244 h 19679"/>
              <a:gd name="T2" fmla="*/ 633380 w 19679"/>
              <a:gd name="T3" fmla="*/ 695244 h 19679"/>
              <a:gd name="T4" fmla="*/ 633380 w 19679"/>
              <a:gd name="T5" fmla="*/ 695244 h 19679"/>
              <a:gd name="T6" fmla="*/ 633380 w 19679"/>
              <a:gd name="T7" fmla="*/ 69524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215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733425"/>
            <a:ext cx="8642351" cy="39258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5112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fr-FR" smtClean="0"/>
              <a:t>Brussels, 30/10/19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6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en-US" smtClean="0"/>
              <a:t>WP2 - Workshop</a:t>
            </a:r>
            <a:endParaRPr lang="it-IT" dirty="0"/>
          </a:p>
        </p:txBody>
      </p:sp>
      <p:sp>
        <p:nvSpPr>
          <p:cNvPr id="39" name="Ovale 38"/>
          <p:cNvSpPr/>
          <p:nvPr userDrawn="1"/>
        </p:nvSpPr>
        <p:spPr>
          <a:xfrm rot="2700000">
            <a:off x="8691906" y="285054"/>
            <a:ext cx="201594" cy="201594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8833" y="289416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00" b="0">
                <a:solidFill>
                  <a:schemeClr val="bg1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fld id="{D660C72A-7C84-4E59-BAB5-166C006BB930}" type="slidenum">
              <a:rPr lang="it-IT" smtClean="0"/>
              <a:pPr/>
              <a:t>‹N°›</a:t>
            </a:fld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887" y="4774159"/>
            <a:ext cx="794226" cy="323810"/>
          </a:xfrm>
          <a:prstGeom prst="rect">
            <a:avLst/>
          </a:prstGeom>
        </p:spPr>
      </p:pic>
      <p:sp>
        <p:nvSpPr>
          <p:cNvPr id="42" name="Ovale 41"/>
          <p:cNvSpPr/>
          <p:nvPr userDrawn="1"/>
        </p:nvSpPr>
        <p:spPr>
          <a:xfrm>
            <a:off x="8658833" y="251981"/>
            <a:ext cx="267741" cy="26774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/>
          <p:cNvGrpSpPr/>
          <p:nvPr userDrawn="1"/>
        </p:nvGrpSpPr>
        <p:grpSpPr>
          <a:xfrm>
            <a:off x="3854879" y="4901395"/>
            <a:ext cx="234016" cy="69338"/>
            <a:chOff x="0" y="4920712"/>
            <a:chExt cx="234016" cy="69338"/>
          </a:xfrm>
        </p:grpSpPr>
        <p:sp>
          <p:nvSpPr>
            <p:cNvPr id="10" name="Ovale 9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Ovale 45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e 46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8" name="Gruppo 47"/>
          <p:cNvGrpSpPr/>
          <p:nvPr userDrawn="1"/>
        </p:nvGrpSpPr>
        <p:grpSpPr>
          <a:xfrm>
            <a:off x="5063741" y="4901395"/>
            <a:ext cx="234016" cy="69338"/>
            <a:chOff x="0" y="4920712"/>
            <a:chExt cx="234016" cy="69338"/>
          </a:xfrm>
        </p:grpSpPr>
        <p:sp>
          <p:nvSpPr>
            <p:cNvPr id="49" name="Ovale 48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Ovale 49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0" name="Gruppo 59"/>
          <p:cNvGrpSpPr/>
          <p:nvPr userDrawn="1"/>
        </p:nvGrpSpPr>
        <p:grpSpPr>
          <a:xfrm>
            <a:off x="8899302" y="351182"/>
            <a:ext cx="234016" cy="69338"/>
            <a:chOff x="0" y="4920712"/>
            <a:chExt cx="234016" cy="69338"/>
          </a:xfrm>
        </p:grpSpPr>
        <p:sp>
          <p:nvSpPr>
            <p:cNvPr id="61" name="Ovale 60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Ovale 61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Ovale 62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" name="Rettangolo 11"/>
          <p:cNvSpPr/>
          <p:nvPr userDrawn="1"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68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66" r:id="rId2"/>
    <p:sldLayoutId id="2147483667" r:id="rId3"/>
    <p:sldLayoutId id="2147483670" r:id="rId4"/>
    <p:sldLayoutId id="2147483690" r:id="rId5"/>
    <p:sldLayoutId id="2147483709" r:id="rId6"/>
    <p:sldLayoutId id="2147483691" r:id="rId7"/>
    <p:sldLayoutId id="2147483692" r:id="rId8"/>
    <p:sldLayoutId id="2147483693" r:id="rId9"/>
    <p:sldLayoutId id="2147483694" r:id="rId10"/>
    <p:sldLayoutId id="2147483696" r:id="rId11"/>
    <p:sldLayoutId id="2147483697" r:id="rId12"/>
    <p:sldLayoutId id="2147483698" r:id="rId13"/>
    <p:sldLayoutId id="2147483700" r:id="rId14"/>
    <p:sldLayoutId id="2147483701" r:id="rId15"/>
    <p:sldLayoutId id="2147483704" r:id="rId16"/>
    <p:sldLayoutId id="2147483706" r:id="rId17"/>
    <p:sldLayoutId id="2147483707" r:id="rId18"/>
    <p:sldLayoutId id="2147483708" r:id="rId19"/>
    <p:sldLayoutId id="2147483710" r:id="rId20"/>
    <p:sldLayoutId id="2147483807" r:id="rId2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it-IT" sz="2400" b="1" kern="1200" cap="all" baseline="0" dirty="0">
          <a:solidFill>
            <a:schemeClr val="accent1"/>
          </a:solidFill>
          <a:latin typeface="+mj-lt"/>
          <a:ea typeface="+mj-ea"/>
          <a:cs typeface="Clear Sans Medium" panose="020B0603030202020304" pitchFamily="34" charset="0"/>
        </a:defRPr>
      </a:lvl1pPr>
    </p:titleStyle>
    <p:bodyStyle>
      <a:lvl1pPr marL="193675" indent="-209550" algn="just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tabLst>
          <a:tab pos="108000" algn="l"/>
          <a:tab pos="144000" algn="l"/>
          <a:tab pos="176400" algn="l"/>
        </a:tabLst>
        <a:defRPr lang="en-US" sz="18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1pPr>
      <a:lvl2pPr marL="623888" indent="-239713" algn="l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tabLst>
          <a:tab pos="108000" algn="l"/>
          <a:tab pos="144000" algn="l"/>
          <a:tab pos="176400" algn="l"/>
        </a:tabLst>
        <a:defRPr lang="en-US" sz="16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2pPr>
      <a:lvl3pPr marL="989013" indent="-204788" algn="l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tabLst>
          <a:tab pos="108000" algn="l"/>
          <a:tab pos="144000" algn="l"/>
          <a:tab pos="176400" algn="l"/>
        </a:tabLst>
        <a:defRPr lang="en-US" sz="14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3pPr>
      <a:lvl4pPr marL="1600200" indent="-3600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tabLst>
          <a:tab pos="176213" algn="l"/>
        </a:tabLst>
        <a:defRPr lang="en-US" sz="12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4pPr>
      <a:lvl5pPr marL="2057400" indent="-3600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»"/>
        <a:tabLst>
          <a:tab pos="176213" algn="l"/>
        </a:tabLst>
        <a:defRPr lang="it-IT" sz="1200" kern="1200" baseline="0" dirty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  <p15:guide id="4" orient="horz" pos="2935" userDrawn="1">
          <p15:clr>
            <a:srgbClr val="F26B43"/>
          </p15:clr>
        </p15:guide>
        <p15:guide id="5" pos="68" userDrawn="1">
          <p15:clr>
            <a:srgbClr val="F26B43"/>
          </p15:clr>
        </p15:guide>
        <p15:guide id="7" orient="horz" pos="463" userDrawn="1">
          <p15:clr>
            <a:srgbClr val="F26B43"/>
          </p15:clr>
        </p15:guide>
        <p15:guide id="8" orient="horz" pos="599" userDrawn="1">
          <p15:clr>
            <a:srgbClr val="F26B43"/>
          </p15:clr>
        </p15:guide>
        <p15:guide id="9" orient="horz" pos="3003" userDrawn="1">
          <p15:clr>
            <a:srgbClr val="F26B43"/>
          </p15:clr>
        </p15:guide>
        <p15:guide id="10" pos="158" userDrawn="1">
          <p15:clr>
            <a:srgbClr val="F26B43"/>
          </p15:clr>
        </p15:guide>
        <p15:guide id="11" pos="560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733425"/>
            <a:ext cx="8642351" cy="39258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5112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6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9" name="Ovale 38"/>
          <p:cNvSpPr/>
          <p:nvPr userDrawn="1"/>
        </p:nvSpPr>
        <p:spPr>
          <a:xfrm rot="2700000">
            <a:off x="8691906" y="285054"/>
            <a:ext cx="201594" cy="201594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8833" y="289416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00" b="0">
                <a:solidFill>
                  <a:schemeClr val="bg1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887" y="4774159"/>
            <a:ext cx="794226" cy="323810"/>
          </a:xfrm>
          <a:prstGeom prst="rect">
            <a:avLst/>
          </a:prstGeom>
        </p:spPr>
      </p:pic>
      <p:sp>
        <p:nvSpPr>
          <p:cNvPr id="42" name="Ovale 41"/>
          <p:cNvSpPr/>
          <p:nvPr userDrawn="1"/>
        </p:nvSpPr>
        <p:spPr>
          <a:xfrm>
            <a:off x="8658833" y="251981"/>
            <a:ext cx="267741" cy="26774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grpSp>
        <p:nvGrpSpPr>
          <p:cNvPr id="11" name="Gruppo 10"/>
          <p:cNvGrpSpPr/>
          <p:nvPr userDrawn="1"/>
        </p:nvGrpSpPr>
        <p:grpSpPr>
          <a:xfrm>
            <a:off x="3854879" y="4901395"/>
            <a:ext cx="234016" cy="69338"/>
            <a:chOff x="0" y="4920712"/>
            <a:chExt cx="234016" cy="69338"/>
          </a:xfrm>
        </p:grpSpPr>
        <p:sp>
          <p:nvSpPr>
            <p:cNvPr id="10" name="Ovale 9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46" name="Ovale 45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47" name="Ovale 46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Gruppo 47"/>
          <p:cNvGrpSpPr/>
          <p:nvPr userDrawn="1"/>
        </p:nvGrpSpPr>
        <p:grpSpPr>
          <a:xfrm>
            <a:off x="5063741" y="4901395"/>
            <a:ext cx="234016" cy="69338"/>
            <a:chOff x="0" y="4920712"/>
            <a:chExt cx="234016" cy="69338"/>
          </a:xfrm>
        </p:grpSpPr>
        <p:sp>
          <p:nvSpPr>
            <p:cNvPr id="49" name="Ovale 48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50" name="Ovale 49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51" name="Ovale 50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</p:grpSp>
      <p:grpSp>
        <p:nvGrpSpPr>
          <p:cNvPr id="60" name="Gruppo 59"/>
          <p:cNvGrpSpPr/>
          <p:nvPr userDrawn="1"/>
        </p:nvGrpSpPr>
        <p:grpSpPr>
          <a:xfrm>
            <a:off x="8899302" y="351182"/>
            <a:ext cx="234016" cy="69338"/>
            <a:chOff x="0" y="4920712"/>
            <a:chExt cx="234016" cy="69338"/>
          </a:xfrm>
        </p:grpSpPr>
        <p:sp>
          <p:nvSpPr>
            <p:cNvPr id="61" name="Ovale 60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62" name="Ovale 61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63" name="Ovale 62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</p:grpSp>
      <p:sp>
        <p:nvSpPr>
          <p:cNvPr id="12" name="Rettangolo 11"/>
          <p:cNvSpPr/>
          <p:nvPr userDrawn="1"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2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it-IT" sz="2400" b="1" kern="1200" cap="all" baseline="0" dirty="0">
          <a:solidFill>
            <a:schemeClr val="accent1"/>
          </a:solidFill>
          <a:latin typeface="+mj-lt"/>
          <a:ea typeface="+mj-ea"/>
          <a:cs typeface="Clear Sans Medium" panose="020B0603030202020304" pitchFamily="34" charset="0"/>
        </a:defRPr>
      </a:lvl1pPr>
    </p:titleStyle>
    <p:bodyStyle>
      <a:lvl1pPr marL="193675" indent="-209550" algn="just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tabLst>
          <a:tab pos="108000" algn="l"/>
          <a:tab pos="144000" algn="l"/>
          <a:tab pos="176400" algn="l"/>
        </a:tabLst>
        <a:defRPr lang="en-US" sz="18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1pPr>
      <a:lvl2pPr marL="623888" indent="-239713" algn="l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tabLst>
          <a:tab pos="108000" algn="l"/>
          <a:tab pos="144000" algn="l"/>
          <a:tab pos="176400" algn="l"/>
        </a:tabLst>
        <a:defRPr lang="en-US" sz="16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2pPr>
      <a:lvl3pPr marL="989013" indent="-204788" algn="l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tabLst>
          <a:tab pos="108000" algn="l"/>
          <a:tab pos="144000" algn="l"/>
          <a:tab pos="176400" algn="l"/>
        </a:tabLst>
        <a:defRPr lang="en-US" sz="14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3pPr>
      <a:lvl4pPr marL="1600200" indent="-3600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tabLst>
          <a:tab pos="176213" algn="l"/>
        </a:tabLst>
        <a:defRPr lang="en-US" sz="12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4pPr>
      <a:lvl5pPr marL="2057400" indent="-3600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»"/>
        <a:tabLst>
          <a:tab pos="176213" algn="l"/>
        </a:tabLst>
        <a:defRPr lang="it-IT" sz="1200" kern="1200" baseline="0" dirty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23">
          <p15:clr>
            <a:srgbClr val="F26B43"/>
          </p15:clr>
        </p15:guide>
        <p15:guide id="4" orient="horz" pos="2935">
          <p15:clr>
            <a:srgbClr val="F26B43"/>
          </p15:clr>
        </p15:guide>
        <p15:guide id="5" pos="68">
          <p15:clr>
            <a:srgbClr val="F26B43"/>
          </p15:clr>
        </p15:guide>
        <p15:guide id="6" orient="horz" pos="463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3003">
          <p15:clr>
            <a:srgbClr val="F26B43"/>
          </p15:clr>
        </p15:guide>
        <p15:guide id="9" pos="158">
          <p15:clr>
            <a:srgbClr val="F26B43"/>
          </p15:clr>
        </p15:guide>
        <p15:guide id="10" pos="560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733425"/>
            <a:ext cx="8642351" cy="39258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5112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fr-FR">
                <a:solidFill>
                  <a:srgbClr val="AFC32C"/>
                </a:solidFill>
              </a:rPr>
              <a:t>Brussels, 30/10/19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6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en-US">
                <a:solidFill>
                  <a:srgbClr val="AFC32C"/>
                </a:solidFill>
              </a:rPr>
              <a:t>WP2 -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9" name="Ovale 38"/>
          <p:cNvSpPr/>
          <p:nvPr userDrawn="1"/>
        </p:nvSpPr>
        <p:spPr>
          <a:xfrm rot="2700000">
            <a:off x="8691906" y="285054"/>
            <a:ext cx="201594" cy="201594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8833" y="289416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00" b="0">
                <a:solidFill>
                  <a:schemeClr val="bg1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887" y="4774159"/>
            <a:ext cx="794226" cy="323810"/>
          </a:xfrm>
          <a:prstGeom prst="rect">
            <a:avLst/>
          </a:prstGeom>
        </p:spPr>
      </p:pic>
      <p:sp>
        <p:nvSpPr>
          <p:cNvPr id="42" name="Ovale 41"/>
          <p:cNvSpPr/>
          <p:nvPr userDrawn="1"/>
        </p:nvSpPr>
        <p:spPr>
          <a:xfrm>
            <a:off x="8658833" y="251981"/>
            <a:ext cx="267741" cy="26774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grpSp>
        <p:nvGrpSpPr>
          <p:cNvPr id="11" name="Gruppo 10"/>
          <p:cNvGrpSpPr/>
          <p:nvPr userDrawn="1"/>
        </p:nvGrpSpPr>
        <p:grpSpPr>
          <a:xfrm>
            <a:off x="3854879" y="4901395"/>
            <a:ext cx="234016" cy="69338"/>
            <a:chOff x="0" y="4920712"/>
            <a:chExt cx="234016" cy="69338"/>
          </a:xfrm>
        </p:grpSpPr>
        <p:sp>
          <p:nvSpPr>
            <p:cNvPr id="10" name="Ovale 9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46" name="Ovale 45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47" name="Ovale 46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Gruppo 47"/>
          <p:cNvGrpSpPr/>
          <p:nvPr userDrawn="1"/>
        </p:nvGrpSpPr>
        <p:grpSpPr>
          <a:xfrm>
            <a:off x="5063741" y="4901395"/>
            <a:ext cx="234016" cy="69338"/>
            <a:chOff x="0" y="4920712"/>
            <a:chExt cx="234016" cy="69338"/>
          </a:xfrm>
        </p:grpSpPr>
        <p:sp>
          <p:nvSpPr>
            <p:cNvPr id="49" name="Ovale 48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50" name="Ovale 49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51" name="Ovale 50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</p:grpSp>
      <p:grpSp>
        <p:nvGrpSpPr>
          <p:cNvPr id="60" name="Gruppo 59"/>
          <p:cNvGrpSpPr/>
          <p:nvPr userDrawn="1"/>
        </p:nvGrpSpPr>
        <p:grpSpPr>
          <a:xfrm>
            <a:off x="8899302" y="351182"/>
            <a:ext cx="234016" cy="69338"/>
            <a:chOff x="0" y="4920712"/>
            <a:chExt cx="234016" cy="69338"/>
          </a:xfrm>
        </p:grpSpPr>
        <p:sp>
          <p:nvSpPr>
            <p:cNvPr id="61" name="Ovale 60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62" name="Ovale 61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63" name="Ovale 62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</p:grpSp>
      <p:sp>
        <p:nvSpPr>
          <p:cNvPr id="12" name="Rettangolo 11"/>
          <p:cNvSpPr/>
          <p:nvPr userDrawn="1"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02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it-IT" sz="2400" b="1" kern="1200" cap="all" baseline="0" dirty="0">
          <a:solidFill>
            <a:schemeClr val="accent1"/>
          </a:solidFill>
          <a:latin typeface="+mj-lt"/>
          <a:ea typeface="+mj-ea"/>
          <a:cs typeface="Clear Sans Medium" panose="020B0603030202020304" pitchFamily="34" charset="0"/>
        </a:defRPr>
      </a:lvl1pPr>
    </p:titleStyle>
    <p:bodyStyle>
      <a:lvl1pPr marL="193675" indent="-209550" algn="just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tabLst>
          <a:tab pos="108000" algn="l"/>
          <a:tab pos="144000" algn="l"/>
          <a:tab pos="176400" algn="l"/>
        </a:tabLst>
        <a:defRPr lang="en-US" sz="18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1pPr>
      <a:lvl2pPr marL="623888" indent="-239713" algn="l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tabLst>
          <a:tab pos="108000" algn="l"/>
          <a:tab pos="144000" algn="l"/>
          <a:tab pos="176400" algn="l"/>
        </a:tabLst>
        <a:defRPr lang="en-US" sz="16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2pPr>
      <a:lvl3pPr marL="989013" indent="-204788" algn="l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tabLst>
          <a:tab pos="108000" algn="l"/>
          <a:tab pos="144000" algn="l"/>
          <a:tab pos="176400" algn="l"/>
        </a:tabLst>
        <a:defRPr lang="en-US" sz="14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3pPr>
      <a:lvl4pPr marL="1600200" indent="-3600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tabLst>
          <a:tab pos="176213" algn="l"/>
        </a:tabLst>
        <a:defRPr lang="en-US" sz="12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4pPr>
      <a:lvl5pPr marL="2057400" indent="-3600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»"/>
        <a:tabLst>
          <a:tab pos="176213" algn="l"/>
        </a:tabLst>
        <a:defRPr lang="it-IT" sz="1200" kern="1200" baseline="0" dirty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23">
          <p15:clr>
            <a:srgbClr val="F26B43"/>
          </p15:clr>
        </p15:guide>
        <p15:guide id="4" orient="horz" pos="2935">
          <p15:clr>
            <a:srgbClr val="F26B43"/>
          </p15:clr>
        </p15:guide>
        <p15:guide id="5" pos="68">
          <p15:clr>
            <a:srgbClr val="F26B43"/>
          </p15:clr>
        </p15:guide>
        <p15:guide id="6" orient="horz" pos="463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3003">
          <p15:clr>
            <a:srgbClr val="F26B43"/>
          </p15:clr>
        </p15:guide>
        <p15:guide id="9" pos="158">
          <p15:clr>
            <a:srgbClr val="F26B43"/>
          </p15:clr>
        </p15:guide>
        <p15:guide id="10" pos="560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733425"/>
            <a:ext cx="8642351" cy="39258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5112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it-IT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826" y="4798746"/>
            <a:ext cx="3518062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accent2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r>
              <a:rPr lang="en-US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9" name="Ovale 38"/>
          <p:cNvSpPr/>
          <p:nvPr userDrawn="1"/>
        </p:nvSpPr>
        <p:spPr>
          <a:xfrm rot="2700000">
            <a:off x="8691906" y="285054"/>
            <a:ext cx="201594" cy="201594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8833" y="289416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00" b="0">
                <a:solidFill>
                  <a:schemeClr val="bg1"/>
                </a:solidFill>
                <a:latin typeface="+mj-lt"/>
                <a:cs typeface="Clear Sans" panose="020B0503030202020304" pitchFamily="34" charset="0"/>
              </a:defRPr>
            </a:lvl1pPr>
          </a:lstStyle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‹N°›</a:t>
            </a:fld>
            <a:endParaRPr lang="it-IT" dirty="0">
              <a:solidFill>
                <a:srgbClr val="FFFFFF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887" y="4774159"/>
            <a:ext cx="794226" cy="323810"/>
          </a:xfrm>
          <a:prstGeom prst="rect">
            <a:avLst/>
          </a:prstGeom>
        </p:spPr>
      </p:pic>
      <p:sp>
        <p:nvSpPr>
          <p:cNvPr id="42" name="Ovale 41"/>
          <p:cNvSpPr/>
          <p:nvPr userDrawn="1"/>
        </p:nvSpPr>
        <p:spPr>
          <a:xfrm>
            <a:off x="8658833" y="251981"/>
            <a:ext cx="267741" cy="26774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  <p:grpSp>
        <p:nvGrpSpPr>
          <p:cNvPr id="11" name="Gruppo 10"/>
          <p:cNvGrpSpPr/>
          <p:nvPr userDrawn="1"/>
        </p:nvGrpSpPr>
        <p:grpSpPr>
          <a:xfrm>
            <a:off x="3854879" y="4901395"/>
            <a:ext cx="234016" cy="69338"/>
            <a:chOff x="0" y="4920712"/>
            <a:chExt cx="234016" cy="69338"/>
          </a:xfrm>
        </p:grpSpPr>
        <p:sp>
          <p:nvSpPr>
            <p:cNvPr id="10" name="Ovale 9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46" name="Ovale 45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47" name="Ovale 46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Gruppo 47"/>
          <p:cNvGrpSpPr/>
          <p:nvPr userDrawn="1"/>
        </p:nvGrpSpPr>
        <p:grpSpPr>
          <a:xfrm>
            <a:off x="5063741" y="4901395"/>
            <a:ext cx="234016" cy="69338"/>
            <a:chOff x="0" y="4920712"/>
            <a:chExt cx="234016" cy="69338"/>
          </a:xfrm>
        </p:grpSpPr>
        <p:sp>
          <p:nvSpPr>
            <p:cNvPr id="49" name="Ovale 48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50" name="Ovale 49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51" name="Ovale 50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</p:grpSp>
      <p:grpSp>
        <p:nvGrpSpPr>
          <p:cNvPr id="60" name="Gruppo 59"/>
          <p:cNvGrpSpPr/>
          <p:nvPr userDrawn="1"/>
        </p:nvGrpSpPr>
        <p:grpSpPr>
          <a:xfrm>
            <a:off x="8899302" y="351182"/>
            <a:ext cx="234016" cy="69338"/>
            <a:chOff x="0" y="4920712"/>
            <a:chExt cx="234016" cy="69338"/>
          </a:xfrm>
        </p:grpSpPr>
        <p:sp>
          <p:nvSpPr>
            <p:cNvPr id="61" name="Ovale 60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62" name="Ovale 61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  <p:sp>
          <p:nvSpPr>
            <p:cNvPr id="63" name="Ovale 62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FFFF"/>
                </a:solidFill>
              </a:endParaRPr>
            </a:p>
          </p:txBody>
        </p:sp>
      </p:grpSp>
      <p:sp>
        <p:nvSpPr>
          <p:cNvPr id="12" name="Rettangolo 11"/>
          <p:cNvSpPr/>
          <p:nvPr userDrawn="1"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1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it-IT" sz="2400" b="1" kern="1200" cap="all" baseline="0" dirty="0">
          <a:solidFill>
            <a:schemeClr val="accent1"/>
          </a:solidFill>
          <a:latin typeface="+mj-lt"/>
          <a:ea typeface="+mj-ea"/>
          <a:cs typeface="Clear Sans Medium" panose="020B0603030202020304" pitchFamily="34" charset="0"/>
        </a:defRPr>
      </a:lvl1pPr>
    </p:titleStyle>
    <p:bodyStyle>
      <a:lvl1pPr marL="193675" indent="-209550" algn="just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tabLst>
          <a:tab pos="108000" algn="l"/>
          <a:tab pos="144000" algn="l"/>
          <a:tab pos="176400" algn="l"/>
        </a:tabLst>
        <a:defRPr lang="en-US" sz="18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1pPr>
      <a:lvl2pPr marL="623888" indent="-239713" algn="l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tabLst>
          <a:tab pos="108000" algn="l"/>
          <a:tab pos="144000" algn="l"/>
          <a:tab pos="176400" algn="l"/>
        </a:tabLst>
        <a:defRPr lang="en-US" sz="16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2pPr>
      <a:lvl3pPr marL="989013" indent="-204788" algn="l" defTabSz="5400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tabLst>
          <a:tab pos="108000" algn="l"/>
          <a:tab pos="144000" algn="l"/>
          <a:tab pos="176400" algn="l"/>
        </a:tabLst>
        <a:defRPr lang="en-US" sz="14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3pPr>
      <a:lvl4pPr marL="1600200" indent="-3600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tabLst>
          <a:tab pos="176213" algn="l"/>
        </a:tabLst>
        <a:defRPr lang="en-US" sz="1200" kern="1200" baseline="0" dirty="0" smtClean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4pPr>
      <a:lvl5pPr marL="2057400" indent="-3600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»"/>
        <a:tabLst>
          <a:tab pos="176213" algn="l"/>
        </a:tabLst>
        <a:defRPr lang="it-IT" sz="1200" kern="1200" baseline="0" dirty="0">
          <a:solidFill>
            <a:schemeClr val="tx1"/>
          </a:solidFill>
          <a:latin typeface="+mn-lt"/>
          <a:ea typeface="+mn-ea"/>
          <a:cs typeface="Clear Sans" panose="020B05030302020203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23">
          <p15:clr>
            <a:srgbClr val="F26B43"/>
          </p15:clr>
        </p15:guide>
        <p15:guide id="4" orient="horz" pos="2935">
          <p15:clr>
            <a:srgbClr val="F26B43"/>
          </p15:clr>
        </p15:guide>
        <p15:guide id="5" pos="68">
          <p15:clr>
            <a:srgbClr val="F26B43"/>
          </p15:clr>
        </p15:guide>
        <p15:guide id="6" orient="horz" pos="463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3003">
          <p15:clr>
            <a:srgbClr val="F26B43"/>
          </p15:clr>
        </p15:guide>
        <p15:guide id="9" pos="158">
          <p15:clr>
            <a:srgbClr val="F26B43"/>
          </p15:clr>
        </p15:guide>
        <p15:guide id="10" pos="560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10" Type="http://schemas.openxmlformats.org/officeDocument/2006/relationships/image" Target="../media/image52.png"/><Relationship Id="rId19" Type="http://schemas.openxmlformats.org/officeDocument/2006/relationships/image" Target="../media/image56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6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18" Type="http://schemas.openxmlformats.org/officeDocument/2006/relationships/image" Target="../media/image85.jpeg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4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75.png"/><Relationship Id="rId11" Type="http://schemas.openxmlformats.org/officeDocument/2006/relationships/image" Target="../media/image14.png"/><Relationship Id="rId5" Type="http://schemas.openxmlformats.org/officeDocument/2006/relationships/image" Target="../media/image74.png"/><Relationship Id="rId15" Type="http://schemas.openxmlformats.org/officeDocument/2006/relationships/image" Target="../media/image18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18" Type="http://schemas.openxmlformats.org/officeDocument/2006/relationships/image" Target="../media/image85.jpeg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4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75.png"/><Relationship Id="rId11" Type="http://schemas.openxmlformats.org/officeDocument/2006/relationships/image" Target="../media/image14.png"/><Relationship Id="rId5" Type="http://schemas.openxmlformats.org/officeDocument/2006/relationships/image" Target="../media/image74.png"/><Relationship Id="rId15" Type="http://schemas.openxmlformats.org/officeDocument/2006/relationships/image" Target="../media/image18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egnaposto immagine 3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8" b="29746"/>
          <a:stretch/>
        </p:blipFill>
        <p:spPr/>
      </p:pic>
      <p:sp>
        <p:nvSpPr>
          <p:cNvPr id="20" name="Shape 2"/>
          <p:cNvSpPr/>
          <p:nvPr/>
        </p:nvSpPr>
        <p:spPr>
          <a:xfrm>
            <a:off x="0" y="2571751"/>
            <a:ext cx="9143999" cy="2575561"/>
          </a:xfrm>
          <a:prstGeom prst="rect">
            <a:avLst/>
          </a:prstGeom>
          <a:solidFill>
            <a:srgbClr val="232D75"/>
          </a:solidFill>
          <a:ln w="25400">
            <a:noFill/>
            <a:miter lim="400000"/>
          </a:ln>
          <a:effectLst/>
        </p:spPr>
        <p:txBody>
          <a:bodyPr lIns="0" tIns="0" rIns="0" bIns="0" anchor="ctr"/>
          <a:lstStyle/>
          <a:p>
            <a:pPr lvl="0"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/>
          </a:p>
        </p:txBody>
      </p:sp>
      <p:sp>
        <p:nvSpPr>
          <p:cNvPr id="47" name="Titolo 46"/>
          <p:cNvSpPr>
            <a:spLocks noGrp="1"/>
          </p:cNvSpPr>
          <p:nvPr>
            <p:ph type="title"/>
          </p:nvPr>
        </p:nvSpPr>
        <p:spPr>
          <a:xfrm>
            <a:off x="101221" y="3564824"/>
            <a:ext cx="8179647" cy="553998"/>
          </a:xfrm>
        </p:spPr>
        <p:txBody>
          <a:bodyPr/>
          <a:lstStyle/>
          <a:p>
            <a:r>
              <a:rPr lang="en-US" sz="1800" dirty="0"/>
              <a:t>Design and verification </a:t>
            </a:r>
            <a:r>
              <a:rPr lang="en-US" sz="1800" dirty="0" smtClean="0"/>
              <a:t>of </a:t>
            </a:r>
            <a:r>
              <a:rPr lang="en-US" sz="1800" dirty="0"/>
              <a:t>collaborative robots system</a:t>
            </a:r>
            <a:endParaRPr lang="en-GB" sz="1800" dirty="0"/>
          </a:p>
        </p:txBody>
      </p:sp>
      <p:sp>
        <p:nvSpPr>
          <p:cNvPr id="51" name="Segnaposto contenuto 50"/>
          <p:cNvSpPr>
            <a:spLocks noGrp="1"/>
          </p:cNvSpPr>
          <p:nvPr>
            <p:ph sz="quarter" idx="23"/>
          </p:nvPr>
        </p:nvSpPr>
        <p:spPr>
          <a:xfrm>
            <a:off x="341289" y="2637776"/>
            <a:ext cx="6425061" cy="372410"/>
          </a:xfrm>
        </p:spPr>
        <p:txBody>
          <a:bodyPr/>
          <a:lstStyle/>
          <a:p>
            <a:r>
              <a:rPr lang="fr-FR" b="1" dirty="0" err="1"/>
              <a:t>Budva</a:t>
            </a:r>
            <a:r>
              <a:rPr lang="fr-FR" b="1" dirty="0"/>
              <a:t>, </a:t>
            </a:r>
            <a:r>
              <a:rPr lang="fr-FR" b="1" dirty="0" err="1" smtClean="0"/>
              <a:t>Montenegro</a:t>
            </a:r>
            <a:r>
              <a:rPr lang="fr-FR" b="1" dirty="0" smtClean="0"/>
              <a:t>, 2021</a:t>
            </a:r>
          </a:p>
          <a:p>
            <a:r>
              <a:rPr lang="it-IT" dirty="0"/>
              <a:t>Abdelhakim Baouya and Salim Chehida, Univ.Grenoble-Alpes, FR</a:t>
            </a:r>
          </a:p>
        </p:txBody>
      </p:sp>
      <p:sp>
        <p:nvSpPr>
          <p:cNvPr id="37" name="Shape 2"/>
          <p:cNvSpPr/>
          <p:nvPr/>
        </p:nvSpPr>
        <p:spPr>
          <a:xfrm>
            <a:off x="1" y="11993"/>
            <a:ext cx="9143999" cy="2571750"/>
          </a:xfrm>
          <a:prstGeom prst="rect">
            <a:avLst/>
          </a:prstGeom>
          <a:solidFill>
            <a:srgbClr val="FFFFFF">
              <a:alpha val="69804"/>
            </a:srgbClr>
          </a:solidFill>
          <a:ln w="25400">
            <a:noFill/>
            <a:miter lim="400000"/>
          </a:ln>
          <a:effectLst/>
        </p:spPr>
        <p:txBody>
          <a:bodyPr lIns="0" tIns="0" rIns="0" bIns="0" anchor="ctr"/>
          <a:lstStyle/>
          <a:p>
            <a:pPr lvl="0"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98" y="142312"/>
            <a:ext cx="2878365" cy="1360715"/>
          </a:xfrm>
          <a:prstGeom prst="rect">
            <a:avLst/>
          </a:prstGeom>
        </p:spPr>
      </p:pic>
      <p:grpSp>
        <p:nvGrpSpPr>
          <p:cNvPr id="24" name="Gruppo 23"/>
          <p:cNvGrpSpPr/>
          <p:nvPr/>
        </p:nvGrpSpPr>
        <p:grpSpPr>
          <a:xfrm>
            <a:off x="6477001" y="2493919"/>
            <a:ext cx="578702" cy="171467"/>
            <a:chOff x="0" y="4920712"/>
            <a:chExt cx="234016" cy="69338"/>
          </a:xfrm>
        </p:grpSpPr>
        <p:sp>
          <p:nvSpPr>
            <p:cNvPr id="25" name="Ovale 24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8" name="Gruppo 27"/>
          <p:cNvGrpSpPr/>
          <p:nvPr/>
        </p:nvGrpSpPr>
        <p:grpSpPr>
          <a:xfrm>
            <a:off x="8565298" y="2493919"/>
            <a:ext cx="578702" cy="171467"/>
            <a:chOff x="0" y="4920712"/>
            <a:chExt cx="234016" cy="69338"/>
          </a:xfrm>
        </p:grpSpPr>
        <p:sp>
          <p:nvSpPr>
            <p:cNvPr id="29" name="Ovale 28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e 29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Ovale 32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5" name="Segnaposto immagine 34"/>
          <p:cNvPicPr>
            <a:picLocks noGrp="1" noChangeAspect="1"/>
          </p:cNvPicPr>
          <p:nvPr>
            <p:ph type="pic" sz="quarter" idx="2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3" b="7663"/>
          <a:stretch>
            <a:fillRect/>
          </a:stretch>
        </p:blipFill>
        <p:spPr/>
      </p:pic>
      <p:sp>
        <p:nvSpPr>
          <p:cNvPr id="2" name="Espace réservé du contenu 1"/>
          <p:cNvSpPr>
            <a:spLocks noGrp="1"/>
          </p:cNvSpPr>
          <p:nvPr>
            <p:ph sz="quarter" idx="20"/>
          </p:nvPr>
        </p:nvSpPr>
        <p:spPr>
          <a:xfrm>
            <a:off x="87769" y="1224773"/>
            <a:ext cx="6389232" cy="1181862"/>
          </a:xfrm>
        </p:spPr>
        <p:txBody>
          <a:bodyPr/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  <a:latin typeface="+mn-lt"/>
              </a:rPr>
              <a:t>CPS &amp; IoT’2021 </a:t>
            </a:r>
            <a:r>
              <a:rPr lang="en-US" sz="2400" b="1" dirty="0">
                <a:solidFill>
                  <a:schemeClr val="accent1"/>
                </a:solidFill>
                <a:latin typeface="+mn-lt"/>
              </a:rPr>
              <a:t>Summer School on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+mn-lt"/>
              </a:rPr>
              <a:t>Cyber-Physical Systems and Internet-of-Things</a:t>
            </a:r>
            <a:endParaRPr lang="fr-FR" sz="24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9" y="224557"/>
            <a:ext cx="1283779" cy="7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250825" y="678491"/>
            <a:ext cx="8408008" cy="346075"/>
          </a:xfrm>
        </p:spPr>
        <p:txBody>
          <a:bodyPr>
            <a:normAutofit/>
          </a:bodyPr>
          <a:lstStyle/>
          <a:p>
            <a:pPr algn="just" defTabSz="912813" eaLnBrk="0" fontAlgn="base" hangingPunct="0">
              <a:spcAft>
                <a:spcPct val="0"/>
              </a:spcAft>
              <a:defRPr/>
            </a:pPr>
            <a:r>
              <a:rPr lang="en-US" sz="1800" spc="-1" dirty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ea typeface="Segoe UI"/>
                <a:cs typeface="Calibri" panose="020F0502020204030204" pitchFamily="34" charset="0"/>
              </a:rPr>
              <a:t>Benefits of BRAIN-I</a:t>
            </a:r>
            <a:r>
              <a:rPr lang="en-US" sz="1800" cap="none" spc="-1" dirty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ea typeface="Segoe UI"/>
                <a:cs typeface="Calibri" panose="020F0502020204030204" pitchFamily="34" charset="0"/>
              </a:rPr>
              <a:t>o</a:t>
            </a:r>
            <a:r>
              <a:rPr lang="en-US" sz="1800" spc="-1" dirty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ea typeface="Segoe UI"/>
                <a:cs typeface="Calibri" panose="020F0502020204030204" pitchFamily="34" charset="0"/>
              </a:rPr>
              <a:t>T </a:t>
            </a:r>
            <a:endParaRPr lang="en-US" sz="1800" spc="-1" dirty="0">
              <a:solidFill>
                <a:srgbClr val="00000A"/>
              </a:solidFill>
              <a:uFill>
                <a:solidFill>
                  <a:srgbClr val="FFFFFF"/>
                </a:solidFill>
              </a:uFill>
              <a:latin typeface="+mn-lt"/>
              <a:ea typeface="Segoe UI"/>
              <a:cs typeface="Calibri" panose="020F0502020204030204" pitchFamily="34" charset="0"/>
            </a:endParaRPr>
          </a:p>
        </p:txBody>
      </p:sp>
      <p:sp>
        <p:nvSpPr>
          <p:cNvPr id="17" name="Titolo 1"/>
          <p:cNvSpPr txBox="1">
            <a:spLocks/>
          </p:cNvSpPr>
          <p:nvPr/>
        </p:nvSpPr>
        <p:spPr>
          <a:xfrm>
            <a:off x="157539" y="301558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it-IT" sz="2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Clear Sans Medium" panose="020B0603030202020304" pitchFamily="34" charset="0"/>
              </a:defRPr>
            </a:lvl1pPr>
          </a:lstStyle>
          <a:p>
            <a:r>
              <a:rPr lang="en-US" sz="1600" dirty="0" smtClean="0"/>
              <a:t>Critical Infrastructure for Water Distribution Management</a:t>
            </a:r>
            <a:endParaRPr lang="en-US" sz="16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498606" y="1329360"/>
            <a:ext cx="1745725" cy="617760"/>
            <a:chOff x="0" y="7804"/>
            <a:chExt cx="3234028" cy="617760"/>
          </a:xfrm>
        </p:grpSpPr>
        <p:sp>
          <p:nvSpPr>
            <p:cNvPr id="15" name="Rectangle à coins arrondis 14"/>
            <p:cNvSpPr/>
            <p:nvPr/>
          </p:nvSpPr>
          <p:spPr>
            <a:xfrm>
              <a:off x="0" y="7804"/>
              <a:ext cx="3234028" cy="61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30157" y="37961"/>
              <a:ext cx="3173714" cy="557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/>
              <a:r>
                <a:rPr lang="en-GB" sz="1400" dirty="0"/>
                <a:t>Resilience to devices failures</a:t>
              </a:r>
              <a:endParaRPr lang="fr-FR" sz="1400" dirty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65742" y="2440867"/>
            <a:ext cx="1762157" cy="617760"/>
            <a:chOff x="0" y="7804"/>
            <a:chExt cx="3234028" cy="617760"/>
          </a:xfrm>
        </p:grpSpPr>
        <p:sp>
          <p:nvSpPr>
            <p:cNvPr id="21" name="Rectangle à coins arrondis 20"/>
            <p:cNvSpPr/>
            <p:nvPr/>
          </p:nvSpPr>
          <p:spPr>
            <a:xfrm>
              <a:off x="0" y="7804"/>
              <a:ext cx="3234028" cy="61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30157" y="37961"/>
              <a:ext cx="3173714" cy="557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GB" sz="1400" dirty="0"/>
                <a:t>End-to-end security of devices data</a:t>
              </a:r>
              <a:endParaRPr lang="fr-FR" sz="1600" dirty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482174" y="3499259"/>
            <a:ext cx="1762157" cy="617760"/>
            <a:chOff x="0" y="7804"/>
            <a:chExt cx="3234028" cy="617760"/>
          </a:xfrm>
        </p:grpSpPr>
        <p:sp>
          <p:nvSpPr>
            <p:cNvPr id="24" name="Rectangle à coins arrondis 23"/>
            <p:cNvSpPr/>
            <p:nvPr/>
          </p:nvSpPr>
          <p:spPr>
            <a:xfrm>
              <a:off x="0" y="7804"/>
              <a:ext cx="3234028" cy="61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30157" y="37961"/>
              <a:ext cx="3173714" cy="557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GB" sz="1400" dirty="0"/>
                <a:t>Smart management of </a:t>
              </a:r>
              <a:r>
                <a:rPr lang="en-GB" sz="1400" dirty="0" err="1"/>
                <a:t>spillgates</a:t>
              </a:r>
              <a:endParaRPr lang="fr-FR" sz="1600" dirty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770922" y="1240500"/>
            <a:ext cx="4593400" cy="795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1200" b="1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1200" b="1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200" b="1" dirty="0" smtClean="0"/>
              <a:t>Makes </a:t>
            </a:r>
            <a:r>
              <a:rPr lang="en-GB" sz="1200" b="1" dirty="0"/>
              <a:t>data </a:t>
            </a:r>
            <a:r>
              <a:rPr lang="en-GB" sz="1200" b="1" dirty="0" smtClean="0"/>
              <a:t>analysis and </a:t>
            </a:r>
            <a:r>
              <a:rPr lang="en-GB" sz="1200" b="1" dirty="0"/>
              <a:t>predictions in real </a:t>
            </a:r>
            <a:r>
              <a:rPr lang="en-GB" sz="1200" b="1" dirty="0" smtClean="0"/>
              <a:t>time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200" b="1" dirty="0"/>
              <a:t>Detect </a:t>
            </a:r>
            <a:r>
              <a:rPr lang="en-GB" sz="1200" b="1" dirty="0" smtClean="0"/>
              <a:t>of anomalies </a:t>
            </a:r>
            <a:r>
              <a:rPr lang="en-GB" sz="1200" b="1" dirty="0"/>
              <a:t>in the different </a:t>
            </a:r>
            <a:r>
              <a:rPr lang="en-GB" sz="1200" b="1" dirty="0" smtClean="0"/>
              <a:t>sensors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200" b="1" dirty="0"/>
              <a:t>Use an alternative control system in the cases of </a:t>
            </a:r>
            <a:r>
              <a:rPr lang="en-GB" sz="1200" b="1" dirty="0" smtClean="0"/>
              <a:t>failures</a:t>
            </a:r>
            <a:endParaRPr lang="fr-F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1200" b="1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1200" b="1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2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200" b="1" dirty="0"/>
          </a:p>
        </p:txBody>
      </p:sp>
      <p:sp>
        <p:nvSpPr>
          <p:cNvPr id="26" name="Rectangle 25"/>
          <p:cNvSpPr/>
          <p:nvPr/>
        </p:nvSpPr>
        <p:spPr>
          <a:xfrm>
            <a:off x="2720735" y="2337366"/>
            <a:ext cx="5580421" cy="8247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1200" b="1" dirty="0" smtClean="0"/>
          </a:p>
          <a:p>
            <a:endParaRPr lang="en-GB" sz="1200" b="1" dirty="0"/>
          </a:p>
          <a:p>
            <a:endParaRPr lang="en-GB" sz="1200" b="1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 smtClean="0"/>
              <a:t>Enable </a:t>
            </a:r>
            <a:r>
              <a:rPr lang="en-US" sz="1200" b="1" dirty="0"/>
              <a:t>end-to-end protection in cross-technology networks </a:t>
            </a:r>
            <a:endParaRPr lang="en-US" sz="1200" b="1" dirty="0" smtClean="0"/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b="1" dirty="0" smtClean="0"/>
              <a:t>Enable </a:t>
            </a:r>
            <a:r>
              <a:rPr lang="en-US" sz="1200" b="1" dirty="0"/>
              <a:t>strong authentication (with two factor) for </a:t>
            </a:r>
            <a:r>
              <a:rPr lang="en-US" sz="1200" b="1" dirty="0" err="1"/>
              <a:t>IoT</a:t>
            </a:r>
            <a:r>
              <a:rPr lang="en-US" sz="1200" b="1" dirty="0"/>
              <a:t> </a:t>
            </a:r>
            <a:r>
              <a:rPr lang="en-US" sz="1200" b="1" dirty="0" smtClean="0"/>
              <a:t>sensors/actuators</a:t>
            </a:r>
            <a:endParaRPr lang="fr-FR" sz="1200" b="1" dirty="0"/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200" b="1" dirty="0"/>
              <a:t>Optimize key management by using key derivation </a:t>
            </a:r>
            <a:r>
              <a:rPr lang="en-GB" sz="1200" b="1" dirty="0" smtClean="0"/>
              <a:t>functions</a:t>
            </a:r>
          </a:p>
          <a:p>
            <a:endParaRPr lang="en-GB" sz="1200" b="1" dirty="0" smtClean="0"/>
          </a:p>
          <a:p>
            <a:endParaRPr lang="fr-FR" sz="1200" b="1" dirty="0"/>
          </a:p>
          <a:p>
            <a:endParaRPr lang="fr-FR" sz="1200" b="1" dirty="0"/>
          </a:p>
        </p:txBody>
      </p:sp>
      <p:sp>
        <p:nvSpPr>
          <p:cNvPr id="27" name="Rectangle 26"/>
          <p:cNvSpPr/>
          <p:nvPr/>
        </p:nvSpPr>
        <p:spPr>
          <a:xfrm>
            <a:off x="2720735" y="3553475"/>
            <a:ext cx="5308753" cy="5635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b="1" dirty="0" smtClean="0"/>
          </a:p>
          <a:p>
            <a:endParaRPr lang="en-US" sz="1200" b="1" dirty="0" smtClean="0"/>
          </a:p>
          <a:p>
            <a:endParaRPr lang="en-US" sz="1200" b="1" dirty="0" smtClean="0"/>
          </a:p>
          <a:p>
            <a:pPr>
              <a:lnSpc>
                <a:spcPct val="115000"/>
              </a:lnSpc>
            </a:pPr>
            <a:endParaRPr lang="en-US" sz="1200" b="1" dirty="0" smtClean="0"/>
          </a:p>
          <a:p>
            <a:pPr>
              <a:lnSpc>
                <a:spcPct val="115000"/>
              </a:lnSpc>
            </a:pPr>
            <a:endParaRPr lang="en-US" sz="1200" b="1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/>
              <a:t>Predict the amount of outgoing water for the dam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/>
              <a:t>Improve expert decision making on the dam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/>
              <a:t>Manage the communication with the dam infrastructure devices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	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en-US" sz="1200" b="1" dirty="0" smtClean="0"/>
          </a:p>
          <a:p>
            <a:endParaRPr lang="en-US" sz="1200" b="1" dirty="0" smtClean="0"/>
          </a:p>
          <a:p>
            <a:endParaRPr lang="en-US" sz="1200" b="1" dirty="0" smtClean="0"/>
          </a:p>
          <a:p>
            <a:endParaRPr lang="en-US" sz="1200" b="1" dirty="0"/>
          </a:p>
        </p:txBody>
      </p:sp>
      <p:sp>
        <p:nvSpPr>
          <p:cNvPr id="28" name="Flèche droite 27"/>
          <p:cNvSpPr/>
          <p:nvPr/>
        </p:nvSpPr>
        <p:spPr>
          <a:xfrm>
            <a:off x="2310796" y="1487948"/>
            <a:ext cx="393661" cy="30058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droite 28"/>
          <p:cNvSpPr/>
          <p:nvPr/>
        </p:nvSpPr>
        <p:spPr>
          <a:xfrm>
            <a:off x="2325829" y="2611072"/>
            <a:ext cx="393661" cy="30058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droite 29"/>
          <p:cNvSpPr/>
          <p:nvPr/>
        </p:nvSpPr>
        <p:spPr>
          <a:xfrm>
            <a:off x="2310642" y="3628103"/>
            <a:ext cx="393661" cy="30058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78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7539" y="301558"/>
            <a:ext cx="8408008" cy="346075"/>
          </a:xfrm>
        </p:spPr>
        <p:txBody>
          <a:bodyPr>
            <a:normAutofit/>
          </a:bodyPr>
          <a:lstStyle/>
          <a:p>
            <a:r>
              <a:rPr lang="en-US" sz="1600" dirty="0"/>
              <a:t>Service </a:t>
            </a:r>
            <a:r>
              <a:rPr lang="en-US" sz="1600" dirty="0" smtClean="0"/>
              <a:t>Robotics for Warehouse Logistics</a:t>
            </a:r>
            <a:endParaRPr lang="it-IT" sz="1600" dirty="0"/>
          </a:p>
        </p:txBody>
      </p:sp>
      <p:pic>
        <p:nvPicPr>
          <p:cNvPr id="1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19247" y="2291297"/>
            <a:ext cx="2859613" cy="175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magine 42" descr="Immagine che contiene testo, interni, scena, magazzino&#10;&#10;Descrizione generata automaticamente">
            <a:extLst>
              <a:ext uri="{FF2B5EF4-FFF2-40B4-BE49-F238E27FC236}">
                <a16:creationId xmlns:a16="http://schemas.microsoft.com/office/drawing/2014/main" id="{9E956FA0-4154-4D4E-ADC2-5BE943934A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8" t="38663" r="17526" b="4217"/>
          <a:stretch/>
        </p:blipFill>
        <p:spPr>
          <a:xfrm>
            <a:off x="6321409" y="882537"/>
            <a:ext cx="1855291" cy="9855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ctangle 18"/>
          <p:cNvSpPr/>
          <p:nvPr/>
        </p:nvSpPr>
        <p:spPr>
          <a:xfrm>
            <a:off x="250826" y="801148"/>
            <a:ext cx="56916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400" dirty="0"/>
              <a:t>A </a:t>
            </a:r>
            <a:r>
              <a:rPr lang="en-GB" sz="1400" dirty="0" smtClean="0"/>
              <a:t>logistic </a:t>
            </a:r>
            <a:r>
              <a:rPr lang="en-GB" sz="1400" dirty="0"/>
              <a:t>service involving several robotic platforms from </a:t>
            </a:r>
            <a:r>
              <a:rPr lang="en-GB" sz="1400" b="1" dirty="0"/>
              <a:t>ROBOTNIK</a:t>
            </a:r>
            <a:r>
              <a:rPr lang="en-GB" sz="1400" dirty="0"/>
              <a:t> which need to collaborate to scan a given warehouse and to assist humans in a logistic domain. A fleet of robots </a:t>
            </a:r>
            <a:r>
              <a:rPr lang="en-GB" sz="1400" b="1" dirty="0"/>
              <a:t>supports the movement of different loads in a warehouse</a:t>
            </a:r>
            <a:r>
              <a:rPr lang="en-GB" sz="1400" dirty="0"/>
              <a:t>.</a:t>
            </a:r>
            <a:endParaRPr lang="fr-FR" sz="1400" dirty="0"/>
          </a:p>
        </p:txBody>
      </p:sp>
      <p:sp>
        <p:nvSpPr>
          <p:cNvPr id="15" name="Rectangle 14"/>
          <p:cNvSpPr/>
          <p:nvPr/>
        </p:nvSpPr>
        <p:spPr>
          <a:xfrm>
            <a:off x="157539" y="2287252"/>
            <a:ext cx="19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pc="-1" dirty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ea typeface="Segoe UI"/>
                <a:cs typeface="Calibri" panose="020F0502020204030204" pitchFamily="34" charset="0"/>
                <a:sym typeface="Calibri" panose="020F0502020204030204" pitchFamily="34" charset="0"/>
              </a:rPr>
              <a:t>Main challenges 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50826" y="2656584"/>
            <a:ext cx="5124286" cy="189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300" dirty="0" smtClean="0"/>
              <a:t>1) Reduce </a:t>
            </a:r>
            <a:r>
              <a:rPr lang="en-US" sz="1300" dirty="0"/>
              <a:t>the development time of robot </a:t>
            </a:r>
            <a:r>
              <a:rPr lang="en-US" sz="1300" dirty="0" smtClean="0"/>
              <a:t>applications. </a:t>
            </a:r>
            <a:r>
              <a:rPr lang="en-GB" sz="1300" b="1" dirty="0"/>
              <a:t>(UTO </a:t>
            </a:r>
            <a:r>
              <a:rPr lang="en-GB" sz="1300" b="1" dirty="0" smtClean="0"/>
              <a:t>1</a:t>
            </a:r>
            <a:r>
              <a:rPr lang="fr-FR" sz="1300" b="1" dirty="0" smtClean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)</a:t>
            </a:r>
            <a:endParaRPr lang="fr-FR" sz="13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300" dirty="0" smtClean="0"/>
              <a:t>2) Integration </a:t>
            </a:r>
            <a:r>
              <a:rPr lang="en-US" sz="1300" dirty="0"/>
              <a:t>of interoperable robot applications and platforms supporting smart cooperative </a:t>
            </a:r>
            <a:r>
              <a:rPr lang="en-US" sz="1300" dirty="0" err="1" smtClean="0"/>
              <a:t>behaviour</a:t>
            </a:r>
            <a:r>
              <a:rPr lang="en-US" sz="1300" dirty="0" smtClean="0"/>
              <a:t>. </a:t>
            </a:r>
            <a:r>
              <a:rPr lang="en-GB" sz="1300" b="1" dirty="0"/>
              <a:t>(UTO </a:t>
            </a:r>
            <a:r>
              <a:rPr lang="en-GB" sz="1300" b="1" dirty="0" smtClean="0"/>
              <a:t>2</a:t>
            </a:r>
            <a:r>
              <a:rPr lang="fr-FR" sz="1300" b="1" dirty="0" smtClean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)</a:t>
            </a:r>
            <a:endParaRPr lang="fr-FR" sz="13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300" dirty="0" smtClean="0"/>
              <a:t>3) Ensuring </a:t>
            </a:r>
            <a:r>
              <a:rPr lang="en-US" sz="1300" dirty="0"/>
              <a:t>data authentication and end-to-end encryption for robot infrastructure </a:t>
            </a:r>
            <a:r>
              <a:rPr lang="en-US" sz="1300" dirty="0" smtClean="0"/>
              <a:t>devices </a:t>
            </a:r>
            <a:r>
              <a:rPr lang="en-GB" sz="1300" b="1" dirty="0"/>
              <a:t>(UTO </a:t>
            </a:r>
            <a:r>
              <a:rPr lang="en-GB" sz="1300" b="1" dirty="0" smtClean="0"/>
              <a:t>3</a:t>
            </a:r>
            <a:r>
              <a:rPr lang="fr-FR" sz="1300" b="1" dirty="0" smtClean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)</a:t>
            </a:r>
            <a:endParaRPr lang="fr-FR" sz="13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300" dirty="0" smtClean="0"/>
              <a:t>4) Provide </a:t>
            </a:r>
            <a:r>
              <a:rPr lang="en-US" sz="1300" dirty="0"/>
              <a:t>tools for monitor and dynamically reconfigure robotic </a:t>
            </a:r>
            <a:r>
              <a:rPr lang="en-US" sz="1300" dirty="0" smtClean="0"/>
              <a:t>system </a:t>
            </a:r>
            <a:r>
              <a:rPr lang="en-GB" sz="1300" b="1" dirty="0"/>
              <a:t>(UTO </a:t>
            </a:r>
            <a:r>
              <a:rPr lang="en-GB" sz="1300" b="1" dirty="0" smtClean="0"/>
              <a:t>4</a:t>
            </a:r>
            <a:r>
              <a:rPr lang="fr-FR" sz="1300" b="1" dirty="0" smtClean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)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350130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2" name="Rectangle 1"/>
          <p:cNvSpPr/>
          <p:nvPr/>
        </p:nvSpPr>
        <p:spPr>
          <a:xfrm>
            <a:off x="157539" y="818770"/>
            <a:ext cx="1356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912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spc="-1" dirty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ea typeface="Segoe UI"/>
                <a:cs typeface="Calibri" panose="020F0502020204030204" pitchFamily="34" charset="0"/>
                <a:sym typeface="Calibri" panose="020F0502020204030204" pitchFamily="34" charset="0"/>
              </a:rPr>
              <a:t>USE </a:t>
            </a:r>
            <a:r>
              <a:rPr lang="en-GB" b="1" spc="-1" dirty="0" smtClean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ea typeface="Segoe UI"/>
                <a:cs typeface="Calibri" panose="020F0502020204030204" pitchFamily="34" charset="0"/>
                <a:sym typeface="Calibri" panose="020F0502020204030204" pitchFamily="34" charset="0"/>
              </a:rPr>
              <a:t>CASES</a:t>
            </a:r>
            <a:endParaRPr lang="es-E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157539" y="301558"/>
            <a:ext cx="8408008" cy="346075"/>
          </a:xfrm>
        </p:spPr>
        <p:txBody>
          <a:bodyPr>
            <a:normAutofit/>
          </a:bodyPr>
          <a:lstStyle/>
          <a:p>
            <a:r>
              <a:rPr lang="en-US" sz="1600" dirty="0"/>
              <a:t>Service </a:t>
            </a:r>
            <a:r>
              <a:rPr lang="en-US" sz="1600" dirty="0" smtClean="0"/>
              <a:t>Robotics for Warehouse Logistics</a:t>
            </a:r>
            <a:endParaRPr lang="it-IT" sz="1600" dirty="0"/>
          </a:p>
        </p:txBody>
      </p:sp>
      <p:pic>
        <p:nvPicPr>
          <p:cNvPr id="12" name="Imag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25" y="855738"/>
            <a:ext cx="5158504" cy="3731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964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250825" y="678491"/>
            <a:ext cx="8408008" cy="346075"/>
          </a:xfrm>
        </p:spPr>
        <p:txBody>
          <a:bodyPr>
            <a:normAutofit/>
          </a:bodyPr>
          <a:lstStyle/>
          <a:p>
            <a:pPr algn="just" defTabSz="912813" eaLnBrk="0" fontAlgn="base" hangingPunct="0">
              <a:spcAft>
                <a:spcPct val="0"/>
              </a:spcAft>
              <a:defRPr/>
            </a:pPr>
            <a:r>
              <a:rPr lang="en-US" sz="1800" spc="-1" dirty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latin typeface="+mn-lt"/>
                <a:ea typeface="Segoe UI"/>
                <a:cs typeface="Calibri" panose="020F0502020204030204" pitchFamily="34" charset="0"/>
              </a:rPr>
              <a:t>Benefits of BRAIN-I</a:t>
            </a:r>
            <a:r>
              <a:rPr lang="en-US" sz="1800" cap="none" spc="-1" dirty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latin typeface="+mn-lt"/>
                <a:ea typeface="Segoe UI"/>
                <a:cs typeface="Calibri" panose="020F0502020204030204" pitchFamily="34" charset="0"/>
              </a:rPr>
              <a:t>o</a:t>
            </a:r>
            <a:r>
              <a:rPr lang="en-US" sz="1800" spc="-1" dirty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latin typeface="+mn-lt"/>
                <a:ea typeface="Segoe UI"/>
                <a:cs typeface="Calibri" panose="020F0502020204030204" pitchFamily="34" charset="0"/>
              </a:rPr>
              <a:t>T </a:t>
            </a:r>
          </a:p>
        </p:txBody>
      </p:sp>
      <p:sp>
        <p:nvSpPr>
          <p:cNvPr id="13" name="Titolo 1"/>
          <p:cNvSpPr txBox="1">
            <a:spLocks/>
          </p:cNvSpPr>
          <p:nvPr/>
        </p:nvSpPr>
        <p:spPr>
          <a:xfrm>
            <a:off x="157539" y="301558"/>
            <a:ext cx="8408008" cy="346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it-IT" sz="2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Clear Sans Medium" panose="020B0603030202020304" pitchFamily="34" charset="0"/>
              </a:defRPr>
            </a:lvl1pPr>
          </a:lstStyle>
          <a:p>
            <a:r>
              <a:rPr lang="en-US" sz="1600" smtClean="0"/>
              <a:t>Service Robotics for Warehouse Logistics</a:t>
            </a:r>
            <a:endParaRPr lang="en-US" sz="1600"/>
          </a:p>
        </p:txBody>
      </p:sp>
      <p:grpSp>
        <p:nvGrpSpPr>
          <p:cNvPr id="12" name="Groupe 11"/>
          <p:cNvGrpSpPr/>
          <p:nvPr/>
        </p:nvGrpSpPr>
        <p:grpSpPr>
          <a:xfrm>
            <a:off x="85090" y="1172328"/>
            <a:ext cx="1745725" cy="368082"/>
            <a:chOff x="0" y="7804"/>
            <a:chExt cx="3234028" cy="617760"/>
          </a:xfrm>
        </p:grpSpPr>
        <p:sp>
          <p:nvSpPr>
            <p:cNvPr id="15" name="Rectangle à coins arrondis 14"/>
            <p:cNvSpPr/>
            <p:nvPr/>
          </p:nvSpPr>
          <p:spPr>
            <a:xfrm>
              <a:off x="0" y="7804"/>
              <a:ext cx="3234028" cy="61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30157" y="37961"/>
              <a:ext cx="3173714" cy="557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00" dirty="0"/>
                <a:t>Pickup Mission</a:t>
              </a:r>
              <a:endParaRPr lang="fr-FR" sz="1400" dirty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307218" y="1030629"/>
            <a:ext cx="6205840" cy="1128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n-GB" sz="1200" b="1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GB" sz="1200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GB" sz="1200" b="1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GB" sz="1200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b="1" dirty="0" smtClean="0"/>
              <a:t>Facilitating </a:t>
            </a:r>
            <a:r>
              <a:rPr lang="en-GB" sz="1200" b="1" dirty="0"/>
              <a:t>the specification of robots system behaviour</a:t>
            </a:r>
            <a:endParaRPr lang="fr-FR" sz="1200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b="1" dirty="0"/>
              <a:t>Enabling simulation and validation of robot system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b="1" dirty="0"/>
              <a:t>Enabling automatic generation of code </a:t>
            </a:r>
            <a:r>
              <a:rPr lang="en-GB" sz="1200" b="1" dirty="0" smtClean="0"/>
              <a:t>and </a:t>
            </a:r>
            <a:r>
              <a:rPr lang="en-GB" sz="1200" b="1" dirty="0"/>
              <a:t>its deployment in execution platform.</a:t>
            </a:r>
            <a:endParaRPr lang="fr-FR" sz="1200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b="1" dirty="0" smtClean="0"/>
              <a:t>Strengthen </a:t>
            </a:r>
            <a:r>
              <a:rPr lang="en-GB" sz="1200" b="1" dirty="0"/>
              <a:t>security of communications</a:t>
            </a:r>
            <a:endParaRPr lang="fr-FR" sz="1200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GB" sz="1200" b="1" dirty="0" smtClean="0"/>
          </a:p>
          <a:p>
            <a:endParaRPr lang="en-GB" sz="1200" b="1" dirty="0" smtClean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200" b="1" dirty="0" smtClean="0"/>
          </a:p>
          <a:p>
            <a:endParaRPr lang="fr-FR" sz="1200" b="1" dirty="0"/>
          </a:p>
        </p:txBody>
      </p:sp>
      <p:sp>
        <p:nvSpPr>
          <p:cNvPr id="19" name="Flèche droite 18"/>
          <p:cNvSpPr/>
          <p:nvPr/>
        </p:nvSpPr>
        <p:spPr>
          <a:xfrm>
            <a:off x="1872186" y="1454380"/>
            <a:ext cx="393661" cy="30058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/>
          <p:cNvGrpSpPr/>
          <p:nvPr/>
        </p:nvGrpSpPr>
        <p:grpSpPr>
          <a:xfrm>
            <a:off x="85090" y="1547307"/>
            <a:ext cx="1745725" cy="576755"/>
            <a:chOff x="0" y="7804"/>
            <a:chExt cx="3234028" cy="617760"/>
          </a:xfrm>
        </p:grpSpPr>
        <p:sp>
          <p:nvSpPr>
            <p:cNvPr id="25" name="Rectangle à coins arrondis 24"/>
            <p:cNvSpPr/>
            <p:nvPr/>
          </p:nvSpPr>
          <p:spPr>
            <a:xfrm>
              <a:off x="0" y="7804"/>
              <a:ext cx="3234028" cy="61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30157" y="37961"/>
              <a:ext cx="3173714" cy="557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00" dirty="0"/>
                <a:t>Multi-Robot Pickup Mission</a:t>
              </a:r>
              <a:endParaRPr lang="fr-FR" sz="1400" dirty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01369" y="2430456"/>
            <a:ext cx="1745725" cy="368082"/>
            <a:chOff x="0" y="7804"/>
            <a:chExt cx="3234028" cy="617760"/>
          </a:xfrm>
        </p:grpSpPr>
        <p:sp>
          <p:nvSpPr>
            <p:cNvPr id="28" name="Rectangle à coins arrondis 27"/>
            <p:cNvSpPr/>
            <p:nvPr/>
          </p:nvSpPr>
          <p:spPr>
            <a:xfrm>
              <a:off x="0" y="7804"/>
              <a:ext cx="3234028" cy="61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30158" y="37962"/>
              <a:ext cx="3173714" cy="557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00" dirty="0"/>
                <a:t>System Monitoring</a:t>
              </a:r>
              <a:endParaRPr lang="fr-FR" sz="1400" dirty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2352094" y="2283498"/>
            <a:ext cx="6205840" cy="655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 smtClean="0"/>
              <a:t>Observing </a:t>
            </a:r>
            <a:r>
              <a:rPr lang="en-US" sz="1200" b="1" dirty="0"/>
              <a:t>the robot states in real time during the operation phase.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 smtClean="0"/>
              <a:t>Reporting </a:t>
            </a:r>
            <a:r>
              <a:rPr lang="en-US" sz="1200" b="1" dirty="0"/>
              <a:t>errors in case of robot failures happened. </a:t>
            </a:r>
            <a:endParaRPr lang="fr-FR" sz="12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68811" y="3166892"/>
            <a:ext cx="1745725" cy="754034"/>
            <a:chOff x="-1" y="7804"/>
            <a:chExt cx="3234028" cy="617760"/>
          </a:xfrm>
        </p:grpSpPr>
        <p:sp>
          <p:nvSpPr>
            <p:cNvPr id="32" name="Rectangle à coins arrondis 31"/>
            <p:cNvSpPr/>
            <p:nvPr/>
          </p:nvSpPr>
          <p:spPr>
            <a:xfrm>
              <a:off x="-1" y="7804"/>
              <a:ext cx="3234028" cy="61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30157" y="37961"/>
              <a:ext cx="3173715" cy="557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00" dirty="0"/>
                <a:t>Detection of anomalies in battery sensors</a:t>
              </a:r>
              <a:endParaRPr lang="fr-FR" sz="1400" dirty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3304378" y="3318437"/>
            <a:ext cx="1713168" cy="33214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1400" dirty="0"/>
              <a:t>System Monitoring</a:t>
            </a:r>
            <a:endParaRPr lang="fr-FR" sz="1400" dirty="0"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85089" y="4221264"/>
            <a:ext cx="1745725" cy="368082"/>
            <a:chOff x="0" y="7804"/>
            <a:chExt cx="3234028" cy="617760"/>
          </a:xfrm>
        </p:grpSpPr>
        <p:sp>
          <p:nvSpPr>
            <p:cNvPr id="38" name="Rectangle à coins arrondis 37"/>
            <p:cNvSpPr/>
            <p:nvPr/>
          </p:nvSpPr>
          <p:spPr>
            <a:xfrm>
              <a:off x="0" y="7804"/>
              <a:ext cx="3234028" cy="61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30157" y="37961"/>
              <a:ext cx="3173714" cy="557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400" dirty="0"/>
                <a:t>System Resiliency</a:t>
              </a:r>
              <a:endParaRPr lang="fr-FR" sz="1400" dirty="0"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353380" y="3008177"/>
            <a:ext cx="6711369" cy="1034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 smtClean="0"/>
              <a:t>Detect </a:t>
            </a:r>
            <a:r>
              <a:rPr lang="en-US" sz="1200" b="1" dirty="0"/>
              <a:t>anomalies in the battery of the robots, anticipating to a wide range of problems.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 smtClean="0"/>
              <a:t>Allow </a:t>
            </a:r>
            <a:r>
              <a:rPr lang="en-US" sz="1200" b="1" dirty="0"/>
              <a:t>the resignation of the robot missions to enable successful </a:t>
            </a:r>
            <a:r>
              <a:rPr lang="en-US" sz="1200" b="1" dirty="0" smtClean="0"/>
              <a:t>delivery</a:t>
            </a:r>
            <a:endParaRPr lang="en-US" sz="1200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 smtClean="0"/>
              <a:t>It </a:t>
            </a:r>
            <a:r>
              <a:rPr lang="en-US" sz="1200" b="1" dirty="0"/>
              <a:t>is able to adapt to different battery capacities and consumptions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58852" y="4192713"/>
            <a:ext cx="6205840" cy="655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b="1" dirty="0"/>
              <a:t>Permit autonomous redeployment and rebuilding of software that was running on failed compute resources to other </a:t>
            </a:r>
            <a:r>
              <a:rPr lang="en-GB" sz="1200" b="1" dirty="0" smtClean="0"/>
              <a:t>hardware</a:t>
            </a:r>
            <a:endParaRPr lang="fr-FR" sz="1200" b="1" dirty="0"/>
          </a:p>
          <a:p>
            <a:pPr>
              <a:lnSpc>
                <a:spcPct val="150000"/>
              </a:lnSpc>
            </a:pPr>
            <a:endParaRPr lang="fr-FR" sz="1200" b="1" dirty="0"/>
          </a:p>
        </p:txBody>
      </p:sp>
      <p:sp>
        <p:nvSpPr>
          <p:cNvPr id="42" name="Flèche droite 41"/>
          <p:cNvSpPr/>
          <p:nvPr/>
        </p:nvSpPr>
        <p:spPr>
          <a:xfrm>
            <a:off x="1913557" y="2476695"/>
            <a:ext cx="393661" cy="30058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 droite 42"/>
          <p:cNvSpPr/>
          <p:nvPr/>
        </p:nvSpPr>
        <p:spPr>
          <a:xfrm>
            <a:off x="1915175" y="3390831"/>
            <a:ext cx="393661" cy="30058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 droite 43"/>
          <p:cNvSpPr/>
          <p:nvPr/>
        </p:nvSpPr>
        <p:spPr>
          <a:xfrm>
            <a:off x="1904564" y="4255013"/>
            <a:ext cx="393661" cy="30058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49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86EFCEEE-BE6D-41DA-81A1-9EC548D4C4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pic>
        <p:nvPicPr>
          <p:cNvPr id="13" name="Segnaposto immagine 12" descr="Immagine che contiene persona, interni, portatile, tavolo&#10;&#10;Descrizione generata automaticamente">
            <a:extLst>
              <a:ext uri="{FF2B5EF4-FFF2-40B4-BE49-F238E27FC236}">
                <a16:creationId xmlns:a16="http://schemas.microsoft.com/office/drawing/2014/main" id="{82149A34-9DC9-42EB-B9C5-0ECEEF79521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1" r="2382"/>
          <a:stretch/>
        </p:blipFill>
        <p:spPr>
          <a:xfrm>
            <a:off x="7054453" y="1815704"/>
            <a:ext cx="1512094" cy="1512094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5284E537-E8AE-46E7-8AD5-31FA94BB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BRAIN-I</a:t>
            </a:r>
            <a:r>
              <a:rPr lang="it-IT" cap="none" dirty="0"/>
              <a:t>o</a:t>
            </a:r>
            <a:r>
              <a:rPr lang="it-IT" dirty="0"/>
              <a:t>T </a:t>
            </a:r>
            <a:r>
              <a:rPr lang="it-IT" dirty="0" smtClean="0"/>
              <a:t>final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497C56-3D6F-43D9-AFE2-0FC2A7BE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325F57CF-C6C3-471F-8F84-25ADC894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BRAIN-I</a:t>
            </a:r>
            <a:r>
              <a:rPr lang="it-IT" cap="none" dirty="0"/>
              <a:t>o</a:t>
            </a:r>
            <a:r>
              <a:rPr lang="it-IT" dirty="0"/>
              <a:t>T Architecture – </a:t>
            </a:r>
            <a:r>
              <a:rPr lang="fr-FR" dirty="0"/>
              <a:t>Blocks</a:t>
            </a:r>
          </a:p>
        </p:txBody>
      </p:sp>
      <p:pic>
        <p:nvPicPr>
          <p:cNvPr id="58" name="Image 5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90" y="881279"/>
            <a:ext cx="5255623" cy="3329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4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497C56-3D6F-43D9-AFE2-0FC2A7BE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16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325F57CF-C6C3-471F-8F84-25ADC894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BRAIN-</a:t>
            </a:r>
            <a:r>
              <a:rPr lang="en-US" dirty="0" err="1" smtClean="0"/>
              <a:t>I</a:t>
            </a:r>
            <a:r>
              <a:rPr lang="en-US" cap="none" dirty="0" err="1" smtClean="0"/>
              <a:t>o</a:t>
            </a:r>
            <a:r>
              <a:rPr lang="en-US" dirty="0" err="1" smtClean="0"/>
              <a:t>T</a:t>
            </a:r>
            <a:r>
              <a:rPr lang="en-US" dirty="0" smtClean="0"/>
              <a:t> Architecture </a:t>
            </a:r>
            <a:r>
              <a:rPr lang="en-US" dirty="0"/>
              <a:t>– Layers</a:t>
            </a:r>
          </a:p>
        </p:txBody>
      </p:sp>
      <p:pic>
        <p:nvPicPr>
          <p:cNvPr id="11" name="Imag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14" y="837384"/>
            <a:ext cx="6075558" cy="3668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5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497C56-3D6F-43D9-AFE2-0FC2A7BE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325F57CF-C6C3-471F-8F84-25ADC894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34" y="228117"/>
            <a:ext cx="8408008" cy="346075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BRAIN-I</a:t>
            </a:r>
            <a:r>
              <a:rPr lang="it-IT" cap="none" dirty="0" smtClean="0"/>
              <a:t>o</a:t>
            </a:r>
            <a:r>
              <a:rPr lang="it-IT" dirty="0" smtClean="0"/>
              <a:t>T </a:t>
            </a:r>
            <a:r>
              <a:rPr lang="en-US" dirty="0" smtClean="0"/>
              <a:t>Architecture – </a:t>
            </a:r>
            <a:r>
              <a:rPr lang="en-US" dirty="0"/>
              <a:t>ASSETS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973001" y="710373"/>
            <a:ext cx="6952873" cy="4122017"/>
            <a:chOff x="973001" y="710373"/>
            <a:chExt cx="6952873" cy="4122017"/>
          </a:xfrm>
        </p:grpSpPr>
        <p:pic>
          <p:nvPicPr>
            <p:cNvPr id="11" name="Image 10" descr="C:\Users\chehidas\Documents\DelivTask20-Brain-iot\2.7\1.3\link-review\Sans titre1.pn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001" y="710373"/>
              <a:ext cx="6952873" cy="412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9000" y="3603179"/>
              <a:ext cx="178082" cy="68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48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497C56-3D6F-43D9-AFE2-0FC2A7BE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325F57CF-C6C3-471F-8F84-25ADC894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87621"/>
            <a:ext cx="8408008" cy="346075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INTEGRATED BRAIN-I</a:t>
            </a:r>
            <a:r>
              <a:rPr lang="it-IT" cap="none" dirty="0" smtClean="0"/>
              <a:t>o</a:t>
            </a:r>
            <a:r>
              <a:rPr lang="it-IT" dirty="0" smtClean="0"/>
              <a:t>T PLATFORM</a:t>
            </a:r>
            <a:endParaRPr lang="en-US" dirty="0"/>
          </a:p>
        </p:txBody>
      </p:sp>
      <p:sp>
        <p:nvSpPr>
          <p:cNvPr id="84" name="Rettangolo con angoli arrotondati 61">
            <a:extLst>
              <a:ext uri="{FF2B5EF4-FFF2-40B4-BE49-F238E27FC236}">
                <a16:creationId xmlns:a16="http://schemas.microsoft.com/office/drawing/2014/main" id="{A77E47FB-5FF6-40F6-8840-9D9874412AC9}"/>
              </a:ext>
            </a:extLst>
          </p:cNvPr>
          <p:cNvSpPr/>
          <p:nvPr/>
        </p:nvSpPr>
        <p:spPr>
          <a:xfrm>
            <a:off x="987564" y="687793"/>
            <a:ext cx="2537117" cy="874994"/>
          </a:xfrm>
          <a:prstGeom prst="roundRect">
            <a:avLst>
              <a:gd name="adj" fmla="val 0"/>
            </a:avLst>
          </a:prstGeom>
          <a:solidFill>
            <a:sysClr val="window" lastClr="FFFFFF">
              <a:alpha val="65000"/>
            </a:sysClr>
          </a:solidFill>
          <a:ln w="19050" cap="flat" cmpd="sng" algn="ctr">
            <a:solidFill>
              <a:srgbClr val="4472C4"/>
            </a:solidFill>
            <a:prstDash val="lgDash"/>
            <a:miter lim="800000"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9982059"/>
                      <a:gd name="connsiteY0" fmla="*/ 138511 h 831051"/>
                      <a:gd name="connsiteX1" fmla="*/ 138511 w 9982059"/>
                      <a:gd name="connsiteY1" fmla="*/ 0 h 831051"/>
                      <a:gd name="connsiteX2" fmla="*/ 831728 w 9982059"/>
                      <a:gd name="connsiteY2" fmla="*/ 0 h 831051"/>
                      <a:gd name="connsiteX3" fmla="*/ 1524945 w 9982059"/>
                      <a:gd name="connsiteY3" fmla="*/ 0 h 831051"/>
                      <a:gd name="connsiteX4" fmla="*/ 2024061 w 9982059"/>
                      <a:gd name="connsiteY4" fmla="*/ 0 h 831051"/>
                      <a:gd name="connsiteX5" fmla="*/ 2911379 w 9982059"/>
                      <a:gd name="connsiteY5" fmla="*/ 0 h 831051"/>
                      <a:gd name="connsiteX6" fmla="*/ 3604596 w 9982059"/>
                      <a:gd name="connsiteY6" fmla="*/ 0 h 831051"/>
                      <a:gd name="connsiteX7" fmla="*/ 4491913 w 9982059"/>
                      <a:gd name="connsiteY7" fmla="*/ 0 h 831051"/>
                      <a:gd name="connsiteX8" fmla="*/ 5282181 w 9982059"/>
                      <a:gd name="connsiteY8" fmla="*/ 0 h 831051"/>
                      <a:gd name="connsiteX9" fmla="*/ 5878347 w 9982059"/>
                      <a:gd name="connsiteY9" fmla="*/ 0 h 831051"/>
                      <a:gd name="connsiteX10" fmla="*/ 6668614 w 9982059"/>
                      <a:gd name="connsiteY10" fmla="*/ 0 h 831051"/>
                      <a:gd name="connsiteX11" fmla="*/ 7167731 w 9982059"/>
                      <a:gd name="connsiteY11" fmla="*/ 0 h 831051"/>
                      <a:gd name="connsiteX12" fmla="*/ 7860948 w 9982059"/>
                      <a:gd name="connsiteY12" fmla="*/ 0 h 831051"/>
                      <a:gd name="connsiteX13" fmla="*/ 8263013 w 9982059"/>
                      <a:gd name="connsiteY13" fmla="*/ 0 h 831051"/>
                      <a:gd name="connsiteX14" fmla="*/ 9150331 w 9982059"/>
                      <a:gd name="connsiteY14" fmla="*/ 0 h 831051"/>
                      <a:gd name="connsiteX15" fmla="*/ 9843548 w 9982059"/>
                      <a:gd name="connsiteY15" fmla="*/ 0 h 831051"/>
                      <a:gd name="connsiteX16" fmla="*/ 9982059 w 9982059"/>
                      <a:gd name="connsiteY16" fmla="*/ 138511 h 831051"/>
                      <a:gd name="connsiteX17" fmla="*/ 9982059 w 9982059"/>
                      <a:gd name="connsiteY17" fmla="*/ 692540 h 831051"/>
                      <a:gd name="connsiteX18" fmla="*/ 9843548 w 9982059"/>
                      <a:gd name="connsiteY18" fmla="*/ 831051 h 831051"/>
                      <a:gd name="connsiteX19" fmla="*/ 9150331 w 9982059"/>
                      <a:gd name="connsiteY19" fmla="*/ 831051 h 831051"/>
                      <a:gd name="connsiteX20" fmla="*/ 8360064 w 9982059"/>
                      <a:gd name="connsiteY20" fmla="*/ 831051 h 831051"/>
                      <a:gd name="connsiteX21" fmla="*/ 7472746 w 9982059"/>
                      <a:gd name="connsiteY21" fmla="*/ 831051 h 831051"/>
                      <a:gd name="connsiteX22" fmla="*/ 6682479 w 9982059"/>
                      <a:gd name="connsiteY22" fmla="*/ 831051 h 831051"/>
                      <a:gd name="connsiteX23" fmla="*/ 6183363 w 9982059"/>
                      <a:gd name="connsiteY23" fmla="*/ 831051 h 831051"/>
                      <a:gd name="connsiteX24" fmla="*/ 5393095 w 9982059"/>
                      <a:gd name="connsiteY24" fmla="*/ 831051 h 831051"/>
                      <a:gd name="connsiteX25" fmla="*/ 4796929 w 9982059"/>
                      <a:gd name="connsiteY25" fmla="*/ 831051 h 831051"/>
                      <a:gd name="connsiteX26" fmla="*/ 4297813 w 9982059"/>
                      <a:gd name="connsiteY26" fmla="*/ 831051 h 831051"/>
                      <a:gd name="connsiteX27" fmla="*/ 3895747 w 9982059"/>
                      <a:gd name="connsiteY27" fmla="*/ 831051 h 831051"/>
                      <a:gd name="connsiteX28" fmla="*/ 3396631 w 9982059"/>
                      <a:gd name="connsiteY28" fmla="*/ 831051 h 831051"/>
                      <a:gd name="connsiteX29" fmla="*/ 2897514 w 9982059"/>
                      <a:gd name="connsiteY29" fmla="*/ 831051 h 831051"/>
                      <a:gd name="connsiteX30" fmla="*/ 2204297 w 9982059"/>
                      <a:gd name="connsiteY30" fmla="*/ 831051 h 831051"/>
                      <a:gd name="connsiteX31" fmla="*/ 1511081 w 9982059"/>
                      <a:gd name="connsiteY31" fmla="*/ 831051 h 831051"/>
                      <a:gd name="connsiteX32" fmla="*/ 914914 w 9982059"/>
                      <a:gd name="connsiteY32" fmla="*/ 831051 h 831051"/>
                      <a:gd name="connsiteX33" fmla="*/ 138511 w 9982059"/>
                      <a:gd name="connsiteY33" fmla="*/ 831051 h 831051"/>
                      <a:gd name="connsiteX34" fmla="*/ 0 w 9982059"/>
                      <a:gd name="connsiteY34" fmla="*/ 692540 h 831051"/>
                      <a:gd name="connsiteX35" fmla="*/ 0 w 9982059"/>
                      <a:gd name="connsiteY35" fmla="*/ 138511 h 831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9982059" h="831051" fill="none" extrusionOk="0">
                        <a:moveTo>
                          <a:pt x="0" y="138511"/>
                        </a:moveTo>
                        <a:cubicBezTo>
                          <a:pt x="17355" y="62565"/>
                          <a:pt x="73019" y="11405"/>
                          <a:pt x="138511" y="0"/>
                        </a:cubicBezTo>
                        <a:cubicBezTo>
                          <a:pt x="295297" y="-20806"/>
                          <a:pt x="644548" y="14108"/>
                          <a:pt x="831728" y="0"/>
                        </a:cubicBezTo>
                        <a:cubicBezTo>
                          <a:pt x="1018908" y="-14108"/>
                          <a:pt x="1273289" y="-29415"/>
                          <a:pt x="1524945" y="0"/>
                        </a:cubicBezTo>
                        <a:cubicBezTo>
                          <a:pt x="1776601" y="29415"/>
                          <a:pt x="1888775" y="17370"/>
                          <a:pt x="2024061" y="0"/>
                        </a:cubicBezTo>
                        <a:cubicBezTo>
                          <a:pt x="2159347" y="-17370"/>
                          <a:pt x="2530125" y="5508"/>
                          <a:pt x="2911379" y="0"/>
                        </a:cubicBezTo>
                        <a:cubicBezTo>
                          <a:pt x="3292633" y="-5508"/>
                          <a:pt x="3331236" y="20403"/>
                          <a:pt x="3604596" y="0"/>
                        </a:cubicBezTo>
                        <a:cubicBezTo>
                          <a:pt x="3877956" y="-20403"/>
                          <a:pt x="4211298" y="-9668"/>
                          <a:pt x="4491913" y="0"/>
                        </a:cubicBezTo>
                        <a:cubicBezTo>
                          <a:pt x="4772528" y="9668"/>
                          <a:pt x="4919913" y="-4635"/>
                          <a:pt x="5282181" y="0"/>
                        </a:cubicBezTo>
                        <a:cubicBezTo>
                          <a:pt x="5644449" y="4635"/>
                          <a:pt x="5686039" y="-6660"/>
                          <a:pt x="5878347" y="0"/>
                        </a:cubicBezTo>
                        <a:cubicBezTo>
                          <a:pt x="6070655" y="6660"/>
                          <a:pt x="6395529" y="36347"/>
                          <a:pt x="6668614" y="0"/>
                        </a:cubicBezTo>
                        <a:cubicBezTo>
                          <a:pt x="6941699" y="-36347"/>
                          <a:pt x="7000103" y="3183"/>
                          <a:pt x="7167731" y="0"/>
                        </a:cubicBezTo>
                        <a:cubicBezTo>
                          <a:pt x="7335359" y="-3183"/>
                          <a:pt x="7637651" y="-13916"/>
                          <a:pt x="7860948" y="0"/>
                        </a:cubicBezTo>
                        <a:cubicBezTo>
                          <a:pt x="8084245" y="13916"/>
                          <a:pt x="8170852" y="14043"/>
                          <a:pt x="8263013" y="0"/>
                        </a:cubicBezTo>
                        <a:cubicBezTo>
                          <a:pt x="8355174" y="-14043"/>
                          <a:pt x="8799259" y="-16671"/>
                          <a:pt x="9150331" y="0"/>
                        </a:cubicBezTo>
                        <a:cubicBezTo>
                          <a:pt x="9501403" y="16671"/>
                          <a:pt x="9678632" y="-7555"/>
                          <a:pt x="9843548" y="0"/>
                        </a:cubicBezTo>
                        <a:cubicBezTo>
                          <a:pt x="9922528" y="-9607"/>
                          <a:pt x="9982887" y="58903"/>
                          <a:pt x="9982059" y="138511"/>
                        </a:cubicBezTo>
                        <a:cubicBezTo>
                          <a:pt x="10004311" y="347397"/>
                          <a:pt x="9969125" y="475652"/>
                          <a:pt x="9982059" y="692540"/>
                        </a:cubicBezTo>
                        <a:cubicBezTo>
                          <a:pt x="9981072" y="772019"/>
                          <a:pt x="9921027" y="832779"/>
                          <a:pt x="9843548" y="831051"/>
                        </a:cubicBezTo>
                        <a:cubicBezTo>
                          <a:pt x="9575448" y="801271"/>
                          <a:pt x="9485062" y="800420"/>
                          <a:pt x="9150331" y="831051"/>
                        </a:cubicBezTo>
                        <a:cubicBezTo>
                          <a:pt x="8815600" y="861682"/>
                          <a:pt x="8637985" y="869063"/>
                          <a:pt x="8360064" y="831051"/>
                        </a:cubicBezTo>
                        <a:cubicBezTo>
                          <a:pt x="8082143" y="793039"/>
                          <a:pt x="7795179" y="798983"/>
                          <a:pt x="7472746" y="831051"/>
                        </a:cubicBezTo>
                        <a:cubicBezTo>
                          <a:pt x="7150313" y="863119"/>
                          <a:pt x="7004253" y="799854"/>
                          <a:pt x="6682479" y="831051"/>
                        </a:cubicBezTo>
                        <a:cubicBezTo>
                          <a:pt x="6360705" y="862248"/>
                          <a:pt x="6420789" y="838328"/>
                          <a:pt x="6183363" y="831051"/>
                        </a:cubicBezTo>
                        <a:cubicBezTo>
                          <a:pt x="5945937" y="823774"/>
                          <a:pt x="5716799" y="810419"/>
                          <a:pt x="5393095" y="831051"/>
                        </a:cubicBezTo>
                        <a:cubicBezTo>
                          <a:pt x="5069391" y="851683"/>
                          <a:pt x="5053208" y="857100"/>
                          <a:pt x="4796929" y="831051"/>
                        </a:cubicBezTo>
                        <a:cubicBezTo>
                          <a:pt x="4540650" y="805002"/>
                          <a:pt x="4417440" y="825518"/>
                          <a:pt x="4297813" y="831051"/>
                        </a:cubicBezTo>
                        <a:cubicBezTo>
                          <a:pt x="4178186" y="836584"/>
                          <a:pt x="3992394" y="845658"/>
                          <a:pt x="3895747" y="831051"/>
                        </a:cubicBezTo>
                        <a:cubicBezTo>
                          <a:pt x="3799100" y="816444"/>
                          <a:pt x="3586612" y="845069"/>
                          <a:pt x="3396631" y="831051"/>
                        </a:cubicBezTo>
                        <a:cubicBezTo>
                          <a:pt x="3206650" y="817033"/>
                          <a:pt x="3046234" y="822734"/>
                          <a:pt x="2897514" y="831051"/>
                        </a:cubicBezTo>
                        <a:cubicBezTo>
                          <a:pt x="2748794" y="839368"/>
                          <a:pt x="2409805" y="839283"/>
                          <a:pt x="2204297" y="831051"/>
                        </a:cubicBezTo>
                        <a:cubicBezTo>
                          <a:pt x="1998789" y="822819"/>
                          <a:pt x="1652098" y="820362"/>
                          <a:pt x="1511081" y="831051"/>
                        </a:cubicBezTo>
                        <a:cubicBezTo>
                          <a:pt x="1370064" y="841740"/>
                          <a:pt x="1143966" y="835313"/>
                          <a:pt x="914914" y="831051"/>
                        </a:cubicBezTo>
                        <a:cubicBezTo>
                          <a:pt x="685862" y="826789"/>
                          <a:pt x="395004" y="825043"/>
                          <a:pt x="138511" y="831051"/>
                        </a:cubicBezTo>
                        <a:cubicBezTo>
                          <a:pt x="49063" y="832473"/>
                          <a:pt x="10502" y="781836"/>
                          <a:pt x="0" y="692540"/>
                        </a:cubicBezTo>
                        <a:cubicBezTo>
                          <a:pt x="6457" y="495485"/>
                          <a:pt x="24984" y="338813"/>
                          <a:pt x="0" y="138511"/>
                        </a:cubicBezTo>
                        <a:close/>
                      </a:path>
                      <a:path w="9982059" h="831051" stroke="0" extrusionOk="0">
                        <a:moveTo>
                          <a:pt x="0" y="138511"/>
                        </a:moveTo>
                        <a:cubicBezTo>
                          <a:pt x="-2837" y="60263"/>
                          <a:pt x="44969" y="6397"/>
                          <a:pt x="138511" y="0"/>
                        </a:cubicBezTo>
                        <a:cubicBezTo>
                          <a:pt x="473777" y="-3044"/>
                          <a:pt x="847317" y="-19974"/>
                          <a:pt x="1025829" y="0"/>
                        </a:cubicBezTo>
                        <a:cubicBezTo>
                          <a:pt x="1204341" y="19974"/>
                          <a:pt x="1338447" y="-8971"/>
                          <a:pt x="1621995" y="0"/>
                        </a:cubicBezTo>
                        <a:cubicBezTo>
                          <a:pt x="1905543" y="8971"/>
                          <a:pt x="1930124" y="9219"/>
                          <a:pt x="2121111" y="0"/>
                        </a:cubicBezTo>
                        <a:cubicBezTo>
                          <a:pt x="2312098" y="-9219"/>
                          <a:pt x="2637349" y="5077"/>
                          <a:pt x="2911379" y="0"/>
                        </a:cubicBezTo>
                        <a:cubicBezTo>
                          <a:pt x="3185409" y="-5077"/>
                          <a:pt x="3334759" y="-28838"/>
                          <a:pt x="3507545" y="0"/>
                        </a:cubicBezTo>
                        <a:cubicBezTo>
                          <a:pt x="3680331" y="28838"/>
                          <a:pt x="4108516" y="-14577"/>
                          <a:pt x="4394863" y="0"/>
                        </a:cubicBezTo>
                        <a:cubicBezTo>
                          <a:pt x="4681210" y="14577"/>
                          <a:pt x="4788174" y="-2123"/>
                          <a:pt x="4893979" y="0"/>
                        </a:cubicBezTo>
                        <a:cubicBezTo>
                          <a:pt x="4999784" y="2123"/>
                          <a:pt x="5576582" y="37768"/>
                          <a:pt x="5781297" y="0"/>
                        </a:cubicBezTo>
                        <a:cubicBezTo>
                          <a:pt x="5986012" y="-37768"/>
                          <a:pt x="6078909" y="-19155"/>
                          <a:pt x="6183363" y="0"/>
                        </a:cubicBezTo>
                        <a:cubicBezTo>
                          <a:pt x="6287817" y="19155"/>
                          <a:pt x="6685043" y="17091"/>
                          <a:pt x="6876580" y="0"/>
                        </a:cubicBezTo>
                        <a:cubicBezTo>
                          <a:pt x="7068117" y="-17091"/>
                          <a:pt x="7316824" y="-15920"/>
                          <a:pt x="7569796" y="0"/>
                        </a:cubicBezTo>
                        <a:cubicBezTo>
                          <a:pt x="7822768" y="15920"/>
                          <a:pt x="7979995" y="-26349"/>
                          <a:pt x="8165963" y="0"/>
                        </a:cubicBezTo>
                        <a:cubicBezTo>
                          <a:pt x="8351931" y="26349"/>
                          <a:pt x="8753697" y="27052"/>
                          <a:pt x="9053281" y="0"/>
                        </a:cubicBezTo>
                        <a:cubicBezTo>
                          <a:pt x="9352865" y="-27052"/>
                          <a:pt x="9654767" y="4736"/>
                          <a:pt x="9843548" y="0"/>
                        </a:cubicBezTo>
                        <a:cubicBezTo>
                          <a:pt x="9910233" y="1611"/>
                          <a:pt x="9968976" y="52986"/>
                          <a:pt x="9982059" y="138511"/>
                        </a:cubicBezTo>
                        <a:cubicBezTo>
                          <a:pt x="10002651" y="346010"/>
                          <a:pt x="9975030" y="420571"/>
                          <a:pt x="9982059" y="692540"/>
                        </a:cubicBezTo>
                        <a:cubicBezTo>
                          <a:pt x="9976906" y="753536"/>
                          <a:pt x="9923696" y="830310"/>
                          <a:pt x="9843548" y="831051"/>
                        </a:cubicBezTo>
                        <a:cubicBezTo>
                          <a:pt x="9728866" y="829758"/>
                          <a:pt x="9576882" y="834718"/>
                          <a:pt x="9441482" y="831051"/>
                        </a:cubicBezTo>
                        <a:cubicBezTo>
                          <a:pt x="9306082" y="827384"/>
                          <a:pt x="8808820" y="840190"/>
                          <a:pt x="8554165" y="831051"/>
                        </a:cubicBezTo>
                        <a:cubicBezTo>
                          <a:pt x="8299510" y="821912"/>
                          <a:pt x="8046310" y="831211"/>
                          <a:pt x="7860948" y="831051"/>
                        </a:cubicBezTo>
                        <a:cubicBezTo>
                          <a:pt x="7675586" y="830891"/>
                          <a:pt x="7494307" y="841100"/>
                          <a:pt x="7361831" y="831051"/>
                        </a:cubicBezTo>
                        <a:cubicBezTo>
                          <a:pt x="7229355" y="821002"/>
                          <a:pt x="6880841" y="804622"/>
                          <a:pt x="6668614" y="831051"/>
                        </a:cubicBezTo>
                        <a:cubicBezTo>
                          <a:pt x="6456387" y="857480"/>
                          <a:pt x="6353197" y="839952"/>
                          <a:pt x="6266549" y="831051"/>
                        </a:cubicBezTo>
                        <a:cubicBezTo>
                          <a:pt x="6179902" y="822150"/>
                          <a:pt x="6047158" y="830551"/>
                          <a:pt x="5864483" y="831051"/>
                        </a:cubicBezTo>
                        <a:cubicBezTo>
                          <a:pt x="5681808" y="831551"/>
                          <a:pt x="5364132" y="829614"/>
                          <a:pt x="5171266" y="831051"/>
                        </a:cubicBezTo>
                        <a:cubicBezTo>
                          <a:pt x="4978400" y="832488"/>
                          <a:pt x="4803686" y="838857"/>
                          <a:pt x="4672150" y="831051"/>
                        </a:cubicBezTo>
                        <a:cubicBezTo>
                          <a:pt x="4540614" y="823245"/>
                          <a:pt x="4257600" y="843585"/>
                          <a:pt x="3881882" y="831051"/>
                        </a:cubicBezTo>
                        <a:cubicBezTo>
                          <a:pt x="3506164" y="818517"/>
                          <a:pt x="3597776" y="812061"/>
                          <a:pt x="3382766" y="831051"/>
                        </a:cubicBezTo>
                        <a:cubicBezTo>
                          <a:pt x="3167756" y="850041"/>
                          <a:pt x="2926838" y="800829"/>
                          <a:pt x="2592499" y="831051"/>
                        </a:cubicBezTo>
                        <a:cubicBezTo>
                          <a:pt x="2258160" y="861273"/>
                          <a:pt x="2348811" y="831875"/>
                          <a:pt x="2190433" y="831051"/>
                        </a:cubicBezTo>
                        <a:cubicBezTo>
                          <a:pt x="2032055" y="830227"/>
                          <a:pt x="1632949" y="858262"/>
                          <a:pt x="1400166" y="831051"/>
                        </a:cubicBezTo>
                        <a:cubicBezTo>
                          <a:pt x="1167383" y="803840"/>
                          <a:pt x="1065595" y="836586"/>
                          <a:pt x="901050" y="831051"/>
                        </a:cubicBezTo>
                        <a:cubicBezTo>
                          <a:pt x="736505" y="825516"/>
                          <a:pt x="482798" y="867947"/>
                          <a:pt x="138511" y="831051"/>
                        </a:cubicBezTo>
                        <a:cubicBezTo>
                          <a:pt x="65975" y="813758"/>
                          <a:pt x="-14383" y="768575"/>
                          <a:pt x="0" y="692540"/>
                        </a:cubicBezTo>
                        <a:cubicBezTo>
                          <a:pt x="16975" y="474833"/>
                          <a:pt x="-4657" y="377535"/>
                          <a:pt x="0" y="13851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1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tangolo con angoli arrotondati 195">
            <a:extLst>
              <a:ext uri="{FF2B5EF4-FFF2-40B4-BE49-F238E27FC236}">
                <a16:creationId xmlns:a16="http://schemas.microsoft.com/office/drawing/2014/main" id="{63446EF1-E101-4850-A25D-3485505C95A6}"/>
              </a:ext>
            </a:extLst>
          </p:cNvPr>
          <p:cNvSpPr/>
          <p:nvPr/>
        </p:nvSpPr>
        <p:spPr>
          <a:xfrm>
            <a:off x="2970741" y="3661611"/>
            <a:ext cx="748574" cy="432000"/>
          </a:xfrm>
          <a:prstGeom prst="roundRect">
            <a:avLst/>
          </a:prstGeom>
          <a:solidFill>
            <a:srgbClr val="FFA3A3"/>
          </a:solidFill>
          <a:ln w="19050" cap="flat" cmpd="sng" algn="ctr">
            <a:solidFill>
              <a:srgbClr val="FF4F4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AAA Server</a:t>
            </a:r>
            <a:endParaRPr kumimoji="0" lang="en-US" sz="750" b="1" i="1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6" name="Gruppo 6">
            <a:extLst>
              <a:ext uri="{FF2B5EF4-FFF2-40B4-BE49-F238E27FC236}">
                <a16:creationId xmlns:a16="http://schemas.microsoft.com/office/drawing/2014/main" id="{0D249DDA-D9D8-4182-AE83-1056F36ADABD}"/>
              </a:ext>
            </a:extLst>
          </p:cNvPr>
          <p:cNvGrpSpPr/>
          <p:nvPr/>
        </p:nvGrpSpPr>
        <p:grpSpPr>
          <a:xfrm>
            <a:off x="7588772" y="851123"/>
            <a:ext cx="873957" cy="588123"/>
            <a:chOff x="4051153" y="4478856"/>
            <a:chExt cx="1165275" cy="784161"/>
          </a:xfrm>
        </p:grpSpPr>
        <p:sp>
          <p:nvSpPr>
            <p:cNvPr id="87" name="Cilindro 173">
              <a:extLst>
                <a:ext uri="{FF2B5EF4-FFF2-40B4-BE49-F238E27FC236}">
                  <a16:creationId xmlns:a16="http://schemas.microsoft.com/office/drawing/2014/main" id="{945D0E52-D148-499B-AF15-ABB8A50A3C53}"/>
                </a:ext>
              </a:extLst>
            </p:cNvPr>
            <p:cNvSpPr/>
            <p:nvPr/>
          </p:nvSpPr>
          <p:spPr>
            <a:xfrm>
              <a:off x="4149850" y="4478856"/>
              <a:ext cx="956270" cy="578172"/>
            </a:xfrm>
            <a:prstGeom prst="can">
              <a:avLst>
                <a:gd name="adj" fmla="val 22517"/>
              </a:avLst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CasellaDiTesto 5">
              <a:extLst>
                <a:ext uri="{FF2B5EF4-FFF2-40B4-BE49-F238E27FC236}">
                  <a16:creationId xmlns:a16="http://schemas.microsoft.com/office/drawing/2014/main" id="{1B0E0015-32E4-4B75-BFFD-6A060066416A}"/>
                </a:ext>
              </a:extLst>
            </p:cNvPr>
            <p:cNvSpPr txBox="1"/>
            <p:nvPr/>
          </p:nvSpPr>
          <p:spPr>
            <a:xfrm>
              <a:off x="4051153" y="4616689"/>
              <a:ext cx="1165275" cy="646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675" b="1" i="1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</a:t>
              </a:r>
              <a:r>
                <a:rPr kumimoji="0" lang="en-US" sz="675" b="1" i="1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RAIN-IoT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1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Services Repository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89" name="CasellaDiTesto 14">
            <a:extLst>
              <a:ext uri="{FF2B5EF4-FFF2-40B4-BE49-F238E27FC236}">
                <a16:creationId xmlns:a16="http://schemas.microsoft.com/office/drawing/2014/main" id="{17571120-8AE2-4784-9E52-069F22ECF261}"/>
              </a:ext>
            </a:extLst>
          </p:cNvPr>
          <p:cNvSpPr txBox="1"/>
          <p:nvPr/>
        </p:nvSpPr>
        <p:spPr>
          <a:xfrm>
            <a:off x="2373820" y="714468"/>
            <a:ext cx="8976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>
              <a:defRPr/>
            </a:pPr>
            <a:endParaRPr lang="en-US" sz="750" b="1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Rettangolo con angoli arrotondati 195">
            <a:extLst>
              <a:ext uri="{FF2B5EF4-FFF2-40B4-BE49-F238E27FC236}">
                <a16:creationId xmlns:a16="http://schemas.microsoft.com/office/drawing/2014/main" id="{EA7F4547-6AB4-4028-8779-8B5831445804}"/>
              </a:ext>
            </a:extLst>
          </p:cNvPr>
          <p:cNvSpPr/>
          <p:nvPr/>
        </p:nvSpPr>
        <p:spPr>
          <a:xfrm>
            <a:off x="1145603" y="2869894"/>
            <a:ext cx="935939" cy="461665"/>
          </a:xfrm>
          <a:prstGeom prst="roundRect">
            <a:avLst>
              <a:gd name="adj" fmla="val 0"/>
            </a:avLst>
          </a:prstGeom>
          <a:solidFill>
            <a:srgbClr val="70AD47">
              <a:lumMod val="60000"/>
              <a:lumOff val="40000"/>
            </a:srgbClr>
          </a:solidFill>
          <a:ln w="190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>
            <a:normAutofit fontScale="92500"/>
          </a:bodyPr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Phisical IoT/CPS Devices and external Systems</a:t>
            </a:r>
          </a:p>
        </p:txBody>
      </p:sp>
      <p:cxnSp>
        <p:nvCxnSpPr>
          <p:cNvPr id="91" name="Connettore 2 25">
            <a:extLst>
              <a:ext uri="{FF2B5EF4-FFF2-40B4-BE49-F238E27FC236}">
                <a16:creationId xmlns:a16="http://schemas.microsoft.com/office/drawing/2014/main" id="{0AAD4FCF-6923-4471-902F-2C19C2C0AED1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5033705" y="1067045"/>
            <a:ext cx="2629090" cy="88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Connettore 2 28">
            <a:extLst>
              <a:ext uri="{FF2B5EF4-FFF2-40B4-BE49-F238E27FC236}">
                <a16:creationId xmlns:a16="http://schemas.microsoft.com/office/drawing/2014/main" id="{F98CBEEE-178A-4ED7-8983-374ED5CCDC90}"/>
              </a:ext>
            </a:extLst>
          </p:cNvPr>
          <p:cNvCxnSpPr>
            <a:cxnSpLocks/>
            <a:stCxn id="87" idx="3"/>
            <a:endCxn id="104" idx="0"/>
          </p:cNvCxnSpPr>
          <p:nvPr/>
        </p:nvCxnSpPr>
        <p:spPr>
          <a:xfrm>
            <a:off x="8021396" y="1284747"/>
            <a:ext cx="2099" cy="1099439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93" name="Connettore 2 40">
            <a:extLst>
              <a:ext uri="{FF2B5EF4-FFF2-40B4-BE49-F238E27FC236}">
                <a16:creationId xmlns:a16="http://schemas.microsoft.com/office/drawing/2014/main" id="{3301669D-CC2F-4365-932F-B83E594184FB}"/>
              </a:ext>
            </a:extLst>
          </p:cNvPr>
          <p:cNvCxnSpPr>
            <a:cxnSpLocks/>
            <a:stCxn id="108" idx="3"/>
            <a:endCxn id="106" idx="1"/>
          </p:cNvCxnSpPr>
          <p:nvPr/>
        </p:nvCxnSpPr>
        <p:spPr>
          <a:xfrm>
            <a:off x="3707254" y="3099261"/>
            <a:ext cx="352910" cy="2794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Connettore 2 42">
            <a:extLst>
              <a:ext uri="{FF2B5EF4-FFF2-40B4-BE49-F238E27FC236}">
                <a16:creationId xmlns:a16="http://schemas.microsoft.com/office/drawing/2014/main" id="{58D44497-E3C3-4858-9C51-43D54EA7EE01}"/>
              </a:ext>
            </a:extLst>
          </p:cNvPr>
          <p:cNvCxnSpPr>
            <a:cxnSpLocks/>
            <a:stCxn id="90" idx="3"/>
            <a:endCxn id="108" idx="1"/>
          </p:cNvCxnSpPr>
          <p:nvPr/>
        </p:nvCxnSpPr>
        <p:spPr>
          <a:xfrm flipV="1">
            <a:off x="2081542" y="3099261"/>
            <a:ext cx="895857" cy="146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Connettore 2 47">
            <a:extLst>
              <a:ext uri="{FF2B5EF4-FFF2-40B4-BE49-F238E27FC236}">
                <a16:creationId xmlns:a16="http://schemas.microsoft.com/office/drawing/2014/main" id="{54433AE9-9A89-42BC-B336-5525A8D9747B}"/>
              </a:ext>
            </a:extLst>
          </p:cNvPr>
          <p:cNvCxnSpPr>
            <a:cxnSpLocks/>
            <a:stCxn id="85" idx="0"/>
            <a:endCxn id="108" idx="2"/>
          </p:cNvCxnSpPr>
          <p:nvPr/>
        </p:nvCxnSpPr>
        <p:spPr>
          <a:xfrm flipH="1" flipV="1">
            <a:off x="3342328" y="3315259"/>
            <a:ext cx="2701" cy="34635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96" name="Rettangolo con angoli arrotondati 130">
            <a:extLst>
              <a:ext uri="{FF2B5EF4-FFF2-40B4-BE49-F238E27FC236}">
                <a16:creationId xmlns:a16="http://schemas.microsoft.com/office/drawing/2014/main" id="{6BFB74D1-44E7-465A-B4AA-995169D93B77}"/>
              </a:ext>
            </a:extLst>
          </p:cNvPr>
          <p:cNvSpPr/>
          <p:nvPr/>
        </p:nvSpPr>
        <p:spPr>
          <a:xfrm>
            <a:off x="2373819" y="903595"/>
            <a:ext cx="1091051" cy="581366"/>
          </a:xfrm>
          <a:prstGeom prst="roundRect">
            <a:avLst>
              <a:gd name="adj" fmla="val 8412"/>
            </a:avLst>
          </a:prstGeom>
          <a:solidFill>
            <a:srgbClr val="4472C4">
              <a:lumMod val="20000"/>
              <a:lumOff val="80000"/>
            </a:srgbClr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>
            <a:normAutofit fontScale="92500" lnSpcReduction="20000"/>
          </a:bodyPr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Modelling Tool/BIP Modelling &amp; Validation Tool, BIP Code Generator/</a:t>
            </a:r>
            <a:r>
              <a:rPr kumimoji="0" lang="en-US" sz="750" b="1" i="1" u="none" strike="noStrike" kern="0" cap="none" spc="0" normalizeH="0" baseline="0" noProof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sensiNact</a:t>
            </a:r>
            <a:r>
              <a:rPr kumimoji="0" lang="en-US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Studio</a:t>
            </a:r>
          </a:p>
        </p:txBody>
      </p:sp>
      <p:cxnSp>
        <p:nvCxnSpPr>
          <p:cNvPr id="97" name="Connettore 2 131">
            <a:extLst>
              <a:ext uri="{FF2B5EF4-FFF2-40B4-BE49-F238E27FC236}">
                <a16:creationId xmlns:a16="http://schemas.microsoft.com/office/drawing/2014/main" id="{C86838F8-7BD8-449E-A65C-AE4CBAD46742}"/>
              </a:ext>
            </a:extLst>
          </p:cNvPr>
          <p:cNvCxnSpPr>
            <a:cxnSpLocks/>
            <a:stCxn id="96" idx="3"/>
            <a:endCxn id="103" idx="1"/>
          </p:cNvCxnSpPr>
          <p:nvPr/>
        </p:nvCxnSpPr>
        <p:spPr>
          <a:xfrm>
            <a:off x="3464870" y="1194279"/>
            <a:ext cx="601540" cy="180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Rettangolo con angoli arrotondati 136">
            <a:extLst>
              <a:ext uri="{FF2B5EF4-FFF2-40B4-BE49-F238E27FC236}">
                <a16:creationId xmlns:a16="http://schemas.microsoft.com/office/drawing/2014/main" id="{E13F52B9-117D-4417-BDF8-1D5CACDC9EB9}"/>
              </a:ext>
            </a:extLst>
          </p:cNvPr>
          <p:cNvSpPr/>
          <p:nvPr/>
        </p:nvSpPr>
        <p:spPr>
          <a:xfrm>
            <a:off x="1068200" y="903595"/>
            <a:ext cx="1091051" cy="581366"/>
          </a:xfrm>
          <a:prstGeom prst="roundRect">
            <a:avLst>
              <a:gd name="adj" fmla="val 9912"/>
            </a:avLst>
          </a:prstGeom>
          <a:solidFill>
            <a:srgbClr val="4472C4">
              <a:lumMod val="20000"/>
              <a:lumOff val="80000"/>
            </a:srgbClr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Layer Modelling</a:t>
            </a:r>
          </a:p>
        </p:txBody>
      </p:sp>
      <p:sp>
        <p:nvSpPr>
          <p:cNvPr id="99" name="Rettangolo con angoli arrotondati 137">
            <a:extLst>
              <a:ext uri="{FF2B5EF4-FFF2-40B4-BE49-F238E27FC236}">
                <a16:creationId xmlns:a16="http://schemas.microsoft.com/office/drawing/2014/main" id="{320F5A06-6768-4B61-A83E-48786C68E511}"/>
              </a:ext>
            </a:extLst>
          </p:cNvPr>
          <p:cNvSpPr/>
          <p:nvPr/>
        </p:nvSpPr>
        <p:spPr>
          <a:xfrm>
            <a:off x="4066409" y="1705757"/>
            <a:ext cx="898200" cy="562132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905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s0nar</a:t>
            </a:r>
          </a:p>
        </p:txBody>
      </p:sp>
      <p:grpSp>
        <p:nvGrpSpPr>
          <p:cNvPr id="100" name="Gruppo 56">
            <a:extLst>
              <a:ext uri="{FF2B5EF4-FFF2-40B4-BE49-F238E27FC236}">
                <a16:creationId xmlns:a16="http://schemas.microsoft.com/office/drawing/2014/main" id="{153DDC4B-D346-4D26-B845-31CB1A055A8E}"/>
              </a:ext>
            </a:extLst>
          </p:cNvPr>
          <p:cNvGrpSpPr/>
          <p:nvPr/>
        </p:nvGrpSpPr>
        <p:grpSpPr>
          <a:xfrm>
            <a:off x="4066410" y="866943"/>
            <a:ext cx="967295" cy="613998"/>
            <a:chOff x="3415524" y="1923799"/>
            <a:chExt cx="1289727" cy="1261950"/>
          </a:xfrm>
        </p:grpSpPr>
        <p:sp>
          <p:nvSpPr>
            <p:cNvPr id="101" name="Rettangolo con angoli arrotondati 139">
              <a:extLst>
                <a:ext uri="{FF2B5EF4-FFF2-40B4-BE49-F238E27FC236}">
                  <a16:creationId xmlns:a16="http://schemas.microsoft.com/office/drawing/2014/main" id="{6D6949DD-3203-4455-89D2-EA50DFCC64C1}"/>
                </a:ext>
              </a:extLst>
            </p:cNvPr>
            <p:cNvSpPr/>
            <p:nvPr/>
          </p:nvSpPr>
          <p:spPr>
            <a:xfrm>
              <a:off x="3507651" y="1923799"/>
              <a:ext cx="1197600" cy="1170952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905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750" b="1" i="1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s0nar</a:t>
              </a:r>
              <a:endParaRPr kumimoji="0" lang="en-US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ttangolo con angoli arrotondati 140">
              <a:extLst>
                <a:ext uri="{FF2B5EF4-FFF2-40B4-BE49-F238E27FC236}">
                  <a16:creationId xmlns:a16="http://schemas.microsoft.com/office/drawing/2014/main" id="{CF23B82F-E816-4173-9B02-329E45F3BEC0}"/>
                </a:ext>
              </a:extLst>
            </p:cNvPr>
            <p:cNvSpPr/>
            <p:nvPr/>
          </p:nvSpPr>
          <p:spPr>
            <a:xfrm>
              <a:off x="3468204" y="1969298"/>
              <a:ext cx="1197600" cy="1170952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905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750" b="1" i="1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s0nar</a:t>
              </a:r>
              <a:endParaRPr kumimoji="0" lang="en-US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ttangolo con angoli arrotondati 141">
              <a:extLst>
                <a:ext uri="{FF2B5EF4-FFF2-40B4-BE49-F238E27FC236}">
                  <a16:creationId xmlns:a16="http://schemas.microsoft.com/office/drawing/2014/main" id="{C1764A84-0186-47F3-AD5C-F490ACD4008F}"/>
                </a:ext>
              </a:extLst>
            </p:cNvPr>
            <p:cNvSpPr/>
            <p:nvPr/>
          </p:nvSpPr>
          <p:spPr>
            <a:xfrm>
              <a:off x="3415524" y="2014797"/>
              <a:ext cx="1197600" cy="1170952"/>
            </a:xfrm>
            <a:prstGeom prst="roundRect">
              <a:avLst/>
            </a:prstGeom>
            <a:solidFill>
              <a:srgbClr val="5B9BD5">
                <a:lumMod val="60000"/>
                <a:lumOff val="40000"/>
              </a:srgbClr>
            </a:solidFill>
            <a:ln w="19050" cap="flat" cmpd="sng" algn="ctr">
              <a:solidFill>
                <a:srgbClr val="5B9BD5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750" b="1" i="1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BRAIN-IoT Services for Planning and Control Strategy </a:t>
              </a:r>
              <a:endParaRPr kumimoji="0" lang="en-US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4" name="Rettangolo con angoli arrotondati 143">
            <a:extLst>
              <a:ext uri="{FF2B5EF4-FFF2-40B4-BE49-F238E27FC236}">
                <a16:creationId xmlns:a16="http://schemas.microsoft.com/office/drawing/2014/main" id="{F8A1CE04-615F-43F0-A632-0060858257AB}"/>
              </a:ext>
            </a:extLst>
          </p:cNvPr>
          <p:cNvSpPr/>
          <p:nvPr/>
        </p:nvSpPr>
        <p:spPr>
          <a:xfrm>
            <a:off x="7232722" y="2384185"/>
            <a:ext cx="1581542" cy="432000"/>
          </a:xfrm>
          <a:prstGeom prst="roundRect">
            <a:avLst/>
          </a:prstGeom>
          <a:solidFill>
            <a:srgbClr val="ED7D31">
              <a:lumMod val="60000"/>
              <a:lumOff val="40000"/>
            </a:srgbClr>
          </a:solidFill>
          <a:ln w="190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750" b="1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BRAIN-IoT </a:t>
            </a:r>
            <a:r>
              <a:rPr kumimoji="0" lang="it-IT" sz="750" b="1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Fabric</a:t>
            </a:r>
            <a:r>
              <a:rPr kumimoji="0" lang="it-IT" sz="750" b="1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105" name="Rettangolo con angoli arrotondati 144">
            <a:extLst>
              <a:ext uri="{FF2B5EF4-FFF2-40B4-BE49-F238E27FC236}">
                <a16:creationId xmlns:a16="http://schemas.microsoft.com/office/drawing/2014/main" id="{2C072400-6282-4226-BF86-0ECB3815BA0C}"/>
              </a:ext>
            </a:extLst>
          </p:cNvPr>
          <p:cNvSpPr/>
          <p:nvPr/>
        </p:nvSpPr>
        <p:spPr>
          <a:xfrm>
            <a:off x="7232721" y="3217243"/>
            <a:ext cx="1581544" cy="432000"/>
          </a:xfrm>
          <a:prstGeom prst="roundRect">
            <a:avLst/>
          </a:prstGeom>
          <a:solidFill>
            <a:srgbClr val="ED7D31">
              <a:lumMod val="60000"/>
              <a:lumOff val="40000"/>
            </a:srgbClr>
          </a:solidFill>
          <a:ln w="190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750" b="1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</a:t>
            </a:r>
            <a:r>
              <a:rPr kumimoji="0" lang="it-IT" sz="750" b="1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Fabric</a:t>
            </a:r>
            <a:r>
              <a:rPr kumimoji="0" lang="it-IT" sz="750" b="1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106" name="Rettangolo con angoli arrotondati 146">
            <a:extLst>
              <a:ext uri="{FF2B5EF4-FFF2-40B4-BE49-F238E27FC236}">
                <a16:creationId xmlns:a16="http://schemas.microsoft.com/office/drawing/2014/main" id="{F43BB634-0D9D-4DBB-8004-A7CD757BC2ED}"/>
              </a:ext>
            </a:extLst>
          </p:cNvPr>
          <p:cNvSpPr/>
          <p:nvPr/>
        </p:nvSpPr>
        <p:spPr>
          <a:xfrm>
            <a:off x="4060165" y="2772349"/>
            <a:ext cx="894602" cy="659408"/>
          </a:xfrm>
          <a:prstGeom prst="roundRect">
            <a:avLst>
              <a:gd name="adj" fmla="val 12683"/>
            </a:avLst>
          </a:prstGeom>
          <a:solidFill>
            <a:srgbClr val="FFC000">
              <a:lumMod val="40000"/>
              <a:lumOff val="60000"/>
            </a:srgbClr>
          </a:solidFill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1" u="none" strike="noStrike" kern="0" cap="none" spc="0" normalizeH="0" baseline="0" noProof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sensiNact</a:t>
            </a:r>
            <a:r>
              <a:rPr kumimoji="0" lang="en-US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en-US" sz="750" b="1" i="1" u="none" strike="noStrike" kern="0" cap="none" spc="0" normalizeH="0" baseline="0" noProof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WoT</a:t>
            </a:r>
            <a:r>
              <a:rPr kumimoji="0" lang="en-US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enabled</a:t>
            </a:r>
          </a:p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Edge Node(s)</a:t>
            </a:r>
          </a:p>
        </p:txBody>
      </p:sp>
      <p:sp>
        <p:nvSpPr>
          <p:cNvPr id="107" name="Rettangolo con angoli arrotondati 147">
            <a:extLst>
              <a:ext uri="{FF2B5EF4-FFF2-40B4-BE49-F238E27FC236}">
                <a16:creationId xmlns:a16="http://schemas.microsoft.com/office/drawing/2014/main" id="{23B2907E-CCB4-4699-A56E-9E530750FBCD}"/>
              </a:ext>
            </a:extLst>
          </p:cNvPr>
          <p:cNvSpPr/>
          <p:nvPr/>
        </p:nvSpPr>
        <p:spPr>
          <a:xfrm>
            <a:off x="69262" y="3975965"/>
            <a:ext cx="1332458" cy="328802"/>
          </a:xfrm>
          <a:prstGeom prst="roundRect">
            <a:avLst/>
          </a:prstGeom>
          <a:solidFill>
            <a:srgbClr val="FFA3A3"/>
          </a:solidFill>
          <a:ln w="19050" cap="flat" cmpd="sng" algn="ctr">
            <a:solidFill>
              <a:srgbClr val="FF4F4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BRIAN-IoT Attack-</a:t>
            </a:r>
            <a:r>
              <a:rPr kumimoji="0" lang="en-US" sz="750" b="1" i="1" u="none" strike="noStrike" kern="0" cap="none" spc="0" normalizeH="0" baseline="0" noProof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Defence</a:t>
            </a:r>
            <a:endParaRPr kumimoji="0" lang="en-US" sz="750" b="1" i="1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Strategies Exploration Tool</a:t>
            </a:r>
          </a:p>
        </p:txBody>
      </p:sp>
      <p:sp>
        <p:nvSpPr>
          <p:cNvPr id="108" name="Rettangolo con angoli arrotondati 46">
            <a:extLst>
              <a:ext uri="{FF2B5EF4-FFF2-40B4-BE49-F238E27FC236}">
                <a16:creationId xmlns:a16="http://schemas.microsoft.com/office/drawing/2014/main" id="{9A9DD58B-30C2-4750-9E5A-8214560C0BF9}"/>
              </a:ext>
            </a:extLst>
          </p:cNvPr>
          <p:cNvSpPr/>
          <p:nvPr/>
        </p:nvSpPr>
        <p:spPr>
          <a:xfrm>
            <a:off x="2977399" y="2883260"/>
            <a:ext cx="729857" cy="432000"/>
          </a:xfrm>
          <a:prstGeom prst="roundRect">
            <a:avLst/>
          </a:prstGeom>
          <a:solidFill>
            <a:srgbClr val="FFA3A3"/>
          </a:solidFill>
          <a:ln w="19050" cap="flat" cmpd="sng" algn="ctr">
            <a:solidFill>
              <a:srgbClr val="FF4F4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750" b="1" i="1" u="none" strike="noStrike" kern="0" cap="none" spc="0" normalizeH="0" baseline="0" noProof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End-to.End</a:t>
            </a:r>
            <a:r>
              <a:rPr kumimoji="0" lang="it-IT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Security Module &amp; Gateway</a:t>
            </a:r>
            <a:endParaRPr kumimoji="0" lang="en-US" sz="750" b="1" i="1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CasellaDiTesto 10">
            <a:extLst>
              <a:ext uri="{FF2B5EF4-FFF2-40B4-BE49-F238E27FC236}">
                <a16:creationId xmlns:a16="http://schemas.microsoft.com/office/drawing/2014/main" id="{6C88A0B1-C7F9-41BE-BA7C-B1E0D382D307}"/>
              </a:ext>
            </a:extLst>
          </p:cNvPr>
          <p:cNvSpPr txBox="1"/>
          <p:nvPr/>
        </p:nvSpPr>
        <p:spPr>
          <a:xfrm>
            <a:off x="3541459" y="967463"/>
            <a:ext cx="53251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it-IT" sz="825" i="1" err="1">
                <a:solidFill>
                  <a:prstClr val="black"/>
                </a:solidFill>
                <a:latin typeface="Calibri" panose="020F0502020204030204"/>
              </a:rPr>
              <a:t>Develop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CasellaDiTesto 54">
            <a:extLst>
              <a:ext uri="{FF2B5EF4-FFF2-40B4-BE49-F238E27FC236}">
                <a16:creationId xmlns:a16="http://schemas.microsoft.com/office/drawing/2014/main" id="{6020C43F-3D63-4F57-9EC8-9C5BFB679631}"/>
              </a:ext>
            </a:extLst>
          </p:cNvPr>
          <p:cNvSpPr txBox="1"/>
          <p:nvPr/>
        </p:nvSpPr>
        <p:spPr>
          <a:xfrm>
            <a:off x="5918651" y="862837"/>
            <a:ext cx="48282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it-IT" sz="825" i="1" err="1">
                <a:solidFill>
                  <a:prstClr val="black"/>
                </a:solidFill>
                <a:latin typeface="Calibri" panose="020F0502020204030204"/>
              </a:rPr>
              <a:t>Deploy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CasellaDiTesto 58">
            <a:extLst>
              <a:ext uri="{FF2B5EF4-FFF2-40B4-BE49-F238E27FC236}">
                <a16:creationId xmlns:a16="http://schemas.microsoft.com/office/drawing/2014/main" id="{C2BAB6F9-FA29-4BF0-8E53-738005F4E296}"/>
              </a:ext>
            </a:extLst>
          </p:cNvPr>
          <p:cNvSpPr txBox="1"/>
          <p:nvPr/>
        </p:nvSpPr>
        <p:spPr>
          <a:xfrm>
            <a:off x="3346443" y="2435464"/>
            <a:ext cx="85151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Device</a:t>
            </a:r>
          </a:p>
          <a:p>
            <a:pPr algn="ctr" defTabSz="685783"/>
            <a:r>
              <a:rPr lang="it-IT" sz="825" i="1" err="1">
                <a:solidFill>
                  <a:prstClr val="black"/>
                </a:solidFill>
                <a:latin typeface="Calibri" panose="020F0502020204030204"/>
              </a:rPr>
              <a:t>Interoperability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CasellaDiTesto 59">
            <a:extLst>
              <a:ext uri="{FF2B5EF4-FFF2-40B4-BE49-F238E27FC236}">
                <a16:creationId xmlns:a16="http://schemas.microsoft.com/office/drawing/2014/main" id="{CD5D600C-8301-49FC-81B2-B89B5491E9DD}"/>
              </a:ext>
            </a:extLst>
          </p:cNvPr>
          <p:cNvSpPr txBox="1"/>
          <p:nvPr/>
        </p:nvSpPr>
        <p:spPr>
          <a:xfrm>
            <a:off x="8041792" y="1675340"/>
            <a:ext cx="707245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 err="1">
                <a:solidFill>
                  <a:prstClr val="black"/>
                </a:solidFill>
                <a:latin typeface="Calibri" panose="020F0502020204030204"/>
              </a:rPr>
              <a:t>Lookup</a:t>
            </a:r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 and</a:t>
            </a:r>
          </a:p>
          <a:p>
            <a:pPr algn="ctr" defTabSz="685783"/>
            <a:r>
              <a:rPr lang="it-IT" sz="825" i="1" err="1">
                <a:solidFill>
                  <a:prstClr val="black"/>
                </a:solidFill>
                <a:latin typeface="Calibri" panose="020F0502020204030204"/>
              </a:rPr>
              <a:t>Automated</a:t>
            </a:r>
            <a:endParaRPr lang="it-IT" sz="825" i="1">
              <a:solidFill>
                <a:prstClr val="black"/>
              </a:solidFill>
              <a:latin typeface="Calibri" panose="020F0502020204030204"/>
            </a:endParaRPr>
          </a:p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Deployment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CasellaDiTesto 62">
            <a:extLst>
              <a:ext uri="{FF2B5EF4-FFF2-40B4-BE49-F238E27FC236}">
                <a16:creationId xmlns:a16="http://schemas.microsoft.com/office/drawing/2014/main" id="{AA5352EA-E4D7-4A7B-AC51-B722F8410C50}"/>
              </a:ext>
            </a:extLst>
          </p:cNvPr>
          <p:cNvSpPr txBox="1"/>
          <p:nvPr/>
        </p:nvSpPr>
        <p:spPr>
          <a:xfrm>
            <a:off x="5106045" y="1481179"/>
            <a:ext cx="85953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Secure Data</a:t>
            </a:r>
          </a:p>
          <a:p>
            <a:pPr algn="ctr" defTabSz="685783"/>
            <a:r>
              <a:rPr lang="it-IT" sz="825" i="1" err="1">
                <a:solidFill>
                  <a:prstClr val="black"/>
                </a:solidFill>
                <a:latin typeface="Calibri" panose="020F0502020204030204"/>
              </a:rPr>
              <a:t>Communication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Rettangolo con angoli arrotondati 195">
            <a:extLst>
              <a:ext uri="{FF2B5EF4-FFF2-40B4-BE49-F238E27FC236}">
                <a16:creationId xmlns:a16="http://schemas.microsoft.com/office/drawing/2014/main" id="{4333B3F7-217B-4947-BB45-CF2563055349}"/>
              </a:ext>
            </a:extLst>
          </p:cNvPr>
          <p:cNvSpPr/>
          <p:nvPr/>
        </p:nvSpPr>
        <p:spPr>
          <a:xfrm>
            <a:off x="1147874" y="1983878"/>
            <a:ext cx="935939" cy="461665"/>
          </a:xfrm>
          <a:prstGeom prst="roundRect">
            <a:avLst>
              <a:gd name="adj" fmla="val 0"/>
            </a:avLst>
          </a:prstGeom>
          <a:solidFill>
            <a:srgbClr val="70AD47">
              <a:lumMod val="60000"/>
              <a:lumOff val="40000"/>
            </a:srgbClr>
          </a:solidFill>
          <a:ln w="190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IoT/CPS Devices</a:t>
            </a:r>
          </a:p>
        </p:txBody>
      </p:sp>
      <p:cxnSp>
        <p:nvCxnSpPr>
          <p:cNvPr id="115" name="Connettore 2 69">
            <a:extLst>
              <a:ext uri="{FF2B5EF4-FFF2-40B4-BE49-F238E27FC236}">
                <a16:creationId xmlns:a16="http://schemas.microsoft.com/office/drawing/2014/main" id="{0C1FC876-F855-4829-9BB1-A26B382A2357}"/>
              </a:ext>
            </a:extLst>
          </p:cNvPr>
          <p:cNvCxnSpPr>
            <a:cxnSpLocks/>
            <a:stCxn id="98" idx="2"/>
            <a:endCxn id="114" idx="0"/>
          </p:cNvCxnSpPr>
          <p:nvPr/>
        </p:nvCxnSpPr>
        <p:spPr>
          <a:xfrm>
            <a:off x="1613725" y="1484961"/>
            <a:ext cx="2119" cy="49891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6" name="CasellaDiTesto 72">
            <a:extLst>
              <a:ext uri="{FF2B5EF4-FFF2-40B4-BE49-F238E27FC236}">
                <a16:creationId xmlns:a16="http://schemas.microsoft.com/office/drawing/2014/main" id="{5B6491BE-398D-4FFC-85EF-8D3BDD3014FF}"/>
              </a:ext>
            </a:extLst>
          </p:cNvPr>
          <p:cNvSpPr txBox="1"/>
          <p:nvPr/>
        </p:nvSpPr>
        <p:spPr>
          <a:xfrm>
            <a:off x="2130936" y="2708311"/>
            <a:ext cx="7601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End-to-end</a:t>
            </a:r>
          </a:p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Data Security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7" name="Rettangolo con angoli arrotondati 197">
            <a:extLst>
              <a:ext uri="{FF2B5EF4-FFF2-40B4-BE49-F238E27FC236}">
                <a16:creationId xmlns:a16="http://schemas.microsoft.com/office/drawing/2014/main" id="{8D7094F9-F867-4B5A-8DF3-2BF1EE3A7AE4}"/>
              </a:ext>
            </a:extLst>
          </p:cNvPr>
          <p:cNvSpPr/>
          <p:nvPr/>
        </p:nvSpPr>
        <p:spPr>
          <a:xfrm>
            <a:off x="6266927" y="2176661"/>
            <a:ext cx="526561" cy="847167"/>
          </a:xfrm>
          <a:prstGeom prst="roundRect">
            <a:avLst/>
          </a:prstGeom>
          <a:solidFill>
            <a:srgbClr val="FFA3A3"/>
          </a:solidFill>
          <a:ln w="19050" cap="flat" cmpd="sng" algn="ctr">
            <a:solidFill>
              <a:srgbClr val="FF4F4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Privacy Control System</a:t>
            </a:r>
            <a:endParaRPr kumimoji="0" lang="en-US" sz="750" b="1" i="1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ttangolo con angoli arrotondati 50">
            <a:extLst>
              <a:ext uri="{FF2B5EF4-FFF2-40B4-BE49-F238E27FC236}">
                <a16:creationId xmlns:a16="http://schemas.microsoft.com/office/drawing/2014/main" id="{83AC39E2-C852-49C5-8B24-EC57CF6CFF2C}"/>
              </a:ext>
            </a:extLst>
          </p:cNvPr>
          <p:cNvSpPr/>
          <p:nvPr/>
        </p:nvSpPr>
        <p:spPr>
          <a:xfrm>
            <a:off x="5277235" y="2344903"/>
            <a:ext cx="610824" cy="510686"/>
          </a:xfrm>
          <a:prstGeom prst="roundRect">
            <a:avLst/>
          </a:prstGeom>
          <a:solidFill>
            <a:srgbClr val="FFA3A3"/>
          </a:solidFill>
          <a:ln w="19050" cap="flat" cmpd="sng" algn="ctr">
            <a:solidFill>
              <a:srgbClr val="FF4F4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Message </a:t>
            </a:r>
            <a:r>
              <a:rPr kumimoji="0" lang="it-IT" sz="750" b="1" i="1" u="none" strike="noStrike" kern="0" cap="none" spc="0" normalizeH="0" baseline="0" noProof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Integrity</a:t>
            </a:r>
            <a:r>
              <a:rPr kumimoji="0" lang="it-IT" sz="750" b="1" i="1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Service</a:t>
            </a:r>
            <a:endParaRPr kumimoji="0" lang="en-US" sz="750" b="1" i="1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9" name="Connettore a gomito 2">
            <a:extLst>
              <a:ext uri="{FF2B5EF4-FFF2-40B4-BE49-F238E27FC236}">
                <a16:creationId xmlns:a16="http://schemas.microsoft.com/office/drawing/2014/main" id="{CD7F4EB2-B078-47F9-9EBB-BCDC97E39A48}"/>
              </a:ext>
            </a:extLst>
          </p:cNvPr>
          <p:cNvCxnSpPr>
            <a:stCxn id="99" idx="3"/>
            <a:endCxn id="118" idx="1"/>
          </p:cNvCxnSpPr>
          <p:nvPr/>
        </p:nvCxnSpPr>
        <p:spPr>
          <a:xfrm>
            <a:off x="4964610" y="1986823"/>
            <a:ext cx="312626" cy="613423"/>
          </a:xfrm>
          <a:prstGeom prst="bentConnector3">
            <a:avLst>
              <a:gd name="adj1" fmla="val 61307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0" name="Connettore a gomito 4">
            <a:extLst>
              <a:ext uri="{FF2B5EF4-FFF2-40B4-BE49-F238E27FC236}">
                <a16:creationId xmlns:a16="http://schemas.microsoft.com/office/drawing/2014/main" id="{5609B2EE-89E9-4761-ACD7-A53B802CB914}"/>
              </a:ext>
            </a:extLst>
          </p:cNvPr>
          <p:cNvCxnSpPr>
            <a:cxnSpLocks/>
            <a:stCxn id="101" idx="3"/>
            <a:endCxn id="118" idx="1"/>
          </p:cNvCxnSpPr>
          <p:nvPr/>
        </p:nvCxnSpPr>
        <p:spPr>
          <a:xfrm>
            <a:off x="5033705" y="1151805"/>
            <a:ext cx="243531" cy="144844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1" name="Connettore a gomito 8">
            <a:extLst>
              <a:ext uri="{FF2B5EF4-FFF2-40B4-BE49-F238E27FC236}">
                <a16:creationId xmlns:a16="http://schemas.microsoft.com/office/drawing/2014/main" id="{495E0795-D6FC-4E42-AFF5-84300576EA96}"/>
              </a:ext>
            </a:extLst>
          </p:cNvPr>
          <p:cNvCxnSpPr>
            <a:cxnSpLocks/>
            <a:stCxn id="106" idx="3"/>
            <a:endCxn id="118" idx="1"/>
          </p:cNvCxnSpPr>
          <p:nvPr/>
        </p:nvCxnSpPr>
        <p:spPr>
          <a:xfrm flipV="1">
            <a:off x="4954767" y="2600246"/>
            <a:ext cx="322469" cy="501809"/>
          </a:xfrm>
          <a:prstGeom prst="bentConnector3">
            <a:avLst>
              <a:gd name="adj1" fmla="val 62389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2" name="Connettore 2 13">
            <a:extLst>
              <a:ext uri="{FF2B5EF4-FFF2-40B4-BE49-F238E27FC236}">
                <a16:creationId xmlns:a16="http://schemas.microsoft.com/office/drawing/2014/main" id="{7ABA3359-E0ED-454C-9EAE-29D3D9246443}"/>
              </a:ext>
            </a:extLst>
          </p:cNvPr>
          <p:cNvCxnSpPr>
            <a:cxnSpLocks/>
            <a:stCxn id="118" idx="3"/>
            <a:endCxn id="117" idx="1"/>
          </p:cNvCxnSpPr>
          <p:nvPr/>
        </p:nvCxnSpPr>
        <p:spPr>
          <a:xfrm flipV="1">
            <a:off x="5888059" y="2600245"/>
            <a:ext cx="378868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Connettore 2 18">
            <a:extLst>
              <a:ext uri="{FF2B5EF4-FFF2-40B4-BE49-F238E27FC236}">
                <a16:creationId xmlns:a16="http://schemas.microsoft.com/office/drawing/2014/main" id="{FA73F658-4A64-4348-A4E3-8DE2C09751E6}"/>
              </a:ext>
            </a:extLst>
          </p:cNvPr>
          <p:cNvCxnSpPr>
            <a:cxnSpLocks/>
            <a:stCxn id="117" idx="3"/>
            <a:endCxn id="104" idx="1"/>
          </p:cNvCxnSpPr>
          <p:nvPr/>
        </p:nvCxnSpPr>
        <p:spPr>
          <a:xfrm flipV="1">
            <a:off x="6793488" y="2600185"/>
            <a:ext cx="439234" cy="6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Connettore a gomito 20">
            <a:extLst>
              <a:ext uri="{FF2B5EF4-FFF2-40B4-BE49-F238E27FC236}">
                <a16:creationId xmlns:a16="http://schemas.microsoft.com/office/drawing/2014/main" id="{C7B39720-5C9C-406A-911E-F62EA3A78308}"/>
              </a:ext>
            </a:extLst>
          </p:cNvPr>
          <p:cNvCxnSpPr>
            <a:cxnSpLocks/>
            <a:stCxn id="117" idx="2"/>
            <a:endCxn id="85" idx="3"/>
          </p:cNvCxnSpPr>
          <p:nvPr/>
        </p:nvCxnSpPr>
        <p:spPr>
          <a:xfrm rot="5400000">
            <a:off x="4697871" y="2045273"/>
            <a:ext cx="853783" cy="2810893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CasellaDiTesto 67">
            <a:extLst>
              <a:ext uri="{FF2B5EF4-FFF2-40B4-BE49-F238E27FC236}">
                <a16:creationId xmlns:a16="http://schemas.microsoft.com/office/drawing/2014/main" id="{4F3E0D7C-A158-41F5-A444-60E379FFC252}"/>
              </a:ext>
            </a:extLst>
          </p:cNvPr>
          <p:cNvSpPr txBox="1"/>
          <p:nvPr/>
        </p:nvSpPr>
        <p:spPr>
          <a:xfrm>
            <a:off x="6732166" y="2039686"/>
            <a:ext cx="73289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Privacy</a:t>
            </a:r>
          </a:p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Enforcement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CasellaDiTesto 68">
            <a:extLst>
              <a:ext uri="{FF2B5EF4-FFF2-40B4-BE49-F238E27FC236}">
                <a16:creationId xmlns:a16="http://schemas.microsoft.com/office/drawing/2014/main" id="{3BFB4A6F-C784-4390-B494-952FD14AEFAF}"/>
              </a:ext>
            </a:extLst>
          </p:cNvPr>
          <p:cNvSpPr txBox="1"/>
          <p:nvPr/>
        </p:nvSpPr>
        <p:spPr>
          <a:xfrm>
            <a:off x="2583276" y="3326854"/>
            <a:ext cx="82105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Data</a:t>
            </a:r>
          </a:p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Authentication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CasellaDiTesto 73">
            <a:extLst>
              <a:ext uri="{FF2B5EF4-FFF2-40B4-BE49-F238E27FC236}">
                <a16:creationId xmlns:a16="http://schemas.microsoft.com/office/drawing/2014/main" id="{5160052E-4855-4920-A292-D85C7643ED10}"/>
              </a:ext>
            </a:extLst>
          </p:cNvPr>
          <p:cNvSpPr txBox="1"/>
          <p:nvPr/>
        </p:nvSpPr>
        <p:spPr>
          <a:xfrm>
            <a:off x="1020514" y="1596379"/>
            <a:ext cx="62389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IoT Device</a:t>
            </a:r>
          </a:p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Models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8" name="CasellaDiTesto 74">
            <a:extLst>
              <a:ext uri="{FF2B5EF4-FFF2-40B4-BE49-F238E27FC236}">
                <a16:creationId xmlns:a16="http://schemas.microsoft.com/office/drawing/2014/main" id="{B6A0FD92-2A8C-436E-B6A6-AD2C6567C542}"/>
              </a:ext>
            </a:extLst>
          </p:cNvPr>
          <p:cNvSpPr txBox="1"/>
          <p:nvPr/>
        </p:nvSpPr>
        <p:spPr>
          <a:xfrm>
            <a:off x="4820260" y="3694784"/>
            <a:ext cx="96372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IoT Device Models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Smile 27">
            <a:extLst>
              <a:ext uri="{FF2B5EF4-FFF2-40B4-BE49-F238E27FC236}">
                <a16:creationId xmlns:a16="http://schemas.microsoft.com/office/drawing/2014/main" id="{78ECD8C1-7391-442A-8991-AF0171DA4179}"/>
              </a:ext>
            </a:extLst>
          </p:cNvPr>
          <p:cNvSpPr/>
          <p:nvPr/>
        </p:nvSpPr>
        <p:spPr>
          <a:xfrm>
            <a:off x="562290" y="3005336"/>
            <a:ext cx="328802" cy="282665"/>
          </a:xfrm>
          <a:prstGeom prst="smileyFac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Smile 75">
            <a:extLst>
              <a:ext uri="{FF2B5EF4-FFF2-40B4-BE49-F238E27FC236}">
                <a16:creationId xmlns:a16="http://schemas.microsoft.com/office/drawing/2014/main" id="{AEE9325E-120A-46ED-93B9-015449DA399D}"/>
              </a:ext>
            </a:extLst>
          </p:cNvPr>
          <p:cNvSpPr/>
          <p:nvPr/>
        </p:nvSpPr>
        <p:spPr>
          <a:xfrm>
            <a:off x="1836436" y="3734268"/>
            <a:ext cx="328802" cy="282665"/>
          </a:xfrm>
          <a:prstGeom prst="smileyFac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CasellaDiTesto 76">
            <a:extLst>
              <a:ext uri="{FF2B5EF4-FFF2-40B4-BE49-F238E27FC236}">
                <a16:creationId xmlns:a16="http://schemas.microsoft.com/office/drawing/2014/main" id="{B428C630-F036-43DA-A045-9C349B9148B5}"/>
              </a:ext>
            </a:extLst>
          </p:cNvPr>
          <p:cNvSpPr txBox="1"/>
          <p:nvPr/>
        </p:nvSpPr>
        <p:spPr>
          <a:xfrm>
            <a:off x="1693645" y="3434768"/>
            <a:ext cx="58060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Security</a:t>
            </a:r>
          </a:p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Manager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Smile 77">
            <a:extLst>
              <a:ext uri="{FF2B5EF4-FFF2-40B4-BE49-F238E27FC236}">
                <a16:creationId xmlns:a16="http://schemas.microsoft.com/office/drawing/2014/main" id="{4F6D0284-EA64-4DD8-913D-C7DBA73E5298}"/>
              </a:ext>
            </a:extLst>
          </p:cNvPr>
          <p:cNvSpPr/>
          <p:nvPr/>
        </p:nvSpPr>
        <p:spPr>
          <a:xfrm>
            <a:off x="83443" y="1010473"/>
            <a:ext cx="328802" cy="282665"/>
          </a:xfrm>
          <a:prstGeom prst="smileyFac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Smile 79">
            <a:extLst>
              <a:ext uri="{FF2B5EF4-FFF2-40B4-BE49-F238E27FC236}">
                <a16:creationId xmlns:a16="http://schemas.microsoft.com/office/drawing/2014/main" id="{2F15A48A-4A8D-4924-AC91-082FBAC5293E}"/>
              </a:ext>
            </a:extLst>
          </p:cNvPr>
          <p:cNvSpPr/>
          <p:nvPr/>
        </p:nvSpPr>
        <p:spPr>
          <a:xfrm>
            <a:off x="7573018" y="3952280"/>
            <a:ext cx="328802" cy="282665"/>
          </a:xfrm>
          <a:prstGeom prst="smileyFac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CasellaDiTesto 80">
            <a:extLst>
              <a:ext uri="{FF2B5EF4-FFF2-40B4-BE49-F238E27FC236}">
                <a16:creationId xmlns:a16="http://schemas.microsoft.com/office/drawing/2014/main" id="{294ADB50-CD5C-4A8E-958A-8B28B013C22C}"/>
              </a:ext>
            </a:extLst>
          </p:cNvPr>
          <p:cNvSpPr txBox="1"/>
          <p:nvPr/>
        </p:nvSpPr>
        <p:spPr>
          <a:xfrm>
            <a:off x="7018866" y="3943077"/>
            <a:ext cx="57740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System</a:t>
            </a:r>
          </a:p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Operator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5" name="Smile 81">
            <a:extLst>
              <a:ext uri="{FF2B5EF4-FFF2-40B4-BE49-F238E27FC236}">
                <a16:creationId xmlns:a16="http://schemas.microsoft.com/office/drawing/2014/main" id="{B12F5067-BD7D-4F18-91DD-8BBEEB299622}"/>
              </a:ext>
            </a:extLst>
          </p:cNvPr>
          <p:cNvSpPr/>
          <p:nvPr/>
        </p:nvSpPr>
        <p:spPr>
          <a:xfrm>
            <a:off x="6320512" y="1605347"/>
            <a:ext cx="328802" cy="282665"/>
          </a:xfrm>
          <a:prstGeom prst="smileyFac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CasellaDiTesto 82">
            <a:extLst>
              <a:ext uri="{FF2B5EF4-FFF2-40B4-BE49-F238E27FC236}">
                <a16:creationId xmlns:a16="http://schemas.microsoft.com/office/drawing/2014/main" id="{019C0633-F0F1-43D9-AB9C-77531937198D}"/>
              </a:ext>
            </a:extLst>
          </p:cNvPr>
          <p:cNvSpPr txBox="1"/>
          <p:nvPr/>
        </p:nvSpPr>
        <p:spPr>
          <a:xfrm>
            <a:off x="6273572" y="1381140"/>
            <a:ext cx="5741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End-User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7" name="CasellaDiTesto 83">
            <a:extLst>
              <a:ext uri="{FF2B5EF4-FFF2-40B4-BE49-F238E27FC236}">
                <a16:creationId xmlns:a16="http://schemas.microsoft.com/office/drawing/2014/main" id="{13667B85-AE1E-4187-9C0A-173FF7DD96C7}"/>
              </a:ext>
            </a:extLst>
          </p:cNvPr>
          <p:cNvSpPr txBox="1"/>
          <p:nvPr/>
        </p:nvSpPr>
        <p:spPr>
          <a:xfrm>
            <a:off x="402656" y="2830040"/>
            <a:ext cx="5741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End-User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8" name="CasellaDiTesto 14">
            <a:extLst>
              <a:ext uri="{FF2B5EF4-FFF2-40B4-BE49-F238E27FC236}">
                <a16:creationId xmlns:a16="http://schemas.microsoft.com/office/drawing/2014/main" id="{9DF6521B-9214-41B0-BFFB-881AC140AFC2}"/>
              </a:ext>
            </a:extLst>
          </p:cNvPr>
          <p:cNvSpPr txBox="1"/>
          <p:nvPr/>
        </p:nvSpPr>
        <p:spPr>
          <a:xfrm>
            <a:off x="1289029" y="702105"/>
            <a:ext cx="191506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750" b="1" i="1">
                <a:solidFill>
                  <a:prstClr val="black"/>
                </a:solidFill>
                <a:latin typeface="Calibri" panose="020F0502020204030204"/>
              </a:rPr>
              <a:t>BRAIN-IoT Services Development Toolkit</a:t>
            </a:r>
          </a:p>
        </p:txBody>
      </p:sp>
      <p:cxnSp>
        <p:nvCxnSpPr>
          <p:cNvPr id="139" name="Connettore 2 3">
            <a:extLst>
              <a:ext uri="{FF2B5EF4-FFF2-40B4-BE49-F238E27FC236}">
                <a16:creationId xmlns:a16="http://schemas.microsoft.com/office/drawing/2014/main" id="{A1535F6D-218E-4C5B-9DCF-707A72935895}"/>
              </a:ext>
            </a:extLst>
          </p:cNvPr>
          <p:cNvCxnSpPr>
            <a:stCxn id="132" idx="6"/>
            <a:endCxn id="84" idx="1"/>
          </p:cNvCxnSpPr>
          <p:nvPr/>
        </p:nvCxnSpPr>
        <p:spPr>
          <a:xfrm flipV="1">
            <a:off x="412246" y="1125291"/>
            <a:ext cx="575318" cy="2651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CasellaDiTesto 64">
            <a:extLst>
              <a:ext uri="{FF2B5EF4-FFF2-40B4-BE49-F238E27FC236}">
                <a16:creationId xmlns:a16="http://schemas.microsoft.com/office/drawing/2014/main" id="{03A2B40D-CC1C-462C-93E6-7B59D88279A6}"/>
              </a:ext>
            </a:extLst>
          </p:cNvPr>
          <p:cNvSpPr txBox="1"/>
          <p:nvPr/>
        </p:nvSpPr>
        <p:spPr>
          <a:xfrm>
            <a:off x="380841" y="1158895"/>
            <a:ext cx="59183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 err="1">
                <a:solidFill>
                  <a:prstClr val="black"/>
                </a:solidFill>
                <a:latin typeface="Calibri" panose="020F0502020204030204"/>
              </a:rPr>
              <a:t>Modeling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1" name="Connettore 2 242">
            <a:extLst>
              <a:ext uri="{FF2B5EF4-FFF2-40B4-BE49-F238E27FC236}">
                <a16:creationId xmlns:a16="http://schemas.microsoft.com/office/drawing/2014/main" id="{09D9E5EF-9311-47AA-8458-994F03A55B3A}"/>
              </a:ext>
            </a:extLst>
          </p:cNvPr>
          <p:cNvCxnSpPr>
            <a:cxnSpLocks/>
            <a:stCxn id="130" idx="6"/>
            <a:endCxn id="85" idx="1"/>
          </p:cNvCxnSpPr>
          <p:nvPr/>
        </p:nvCxnSpPr>
        <p:spPr>
          <a:xfrm>
            <a:off x="2165239" y="3875599"/>
            <a:ext cx="805502" cy="201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CasellaDiTesto 104">
            <a:extLst>
              <a:ext uri="{FF2B5EF4-FFF2-40B4-BE49-F238E27FC236}">
                <a16:creationId xmlns:a16="http://schemas.microsoft.com/office/drawing/2014/main" id="{CCE17494-E6AA-432C-A934-81C1B3A222A7}"/>
              </a:ext>
            </a:extLst>
          </p:cNvPr>
          <p:cNvSpPr txBox="1"/>
          <p:nvPr/>
        </p:nvSpPr>
        <p:spPr>
          <a:xfrm>
            <a:off x="2131335" y="3855350"/>
            <a:ext cx="81464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Security</a:t>
            </a:r>
          </a:p>
          <a:p>
            <a:pPr algn="ctr" defTabSz="685783"/>
            <a:r>
              <a:rPr lang="it-IT" sz="825" i="1" err="1">
                <a:solidFill>
                  <a:prstClr val="black"/>
                </a:solidFill>
                <a:latin typeface="Calibri" panose="020F0502020204030204"/>
              </a:rPr>
              <a:t>Configurations</a:t>
            </a:r>
            <a:endParaRPr lang="en-US" sz="825" i="1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3" name="Connettore 2 105">
            <a:extLst>
              <a:ext uri="{FF2B5EF4-FFF2-40B4-BE49-F238E27FC236}">
                <a16:creationId xmlns:a16="http://schemas.microsoft.com/office/drawing/2014/main" id="{811139B4-89FA-4B1B-A9BC-5590393F5580}"/>
              </a:ext>
            </a:extLst>
          </p:cNvPr>
          <p:cNvCxnSpPr>
            <a:cxnSpLocks/>
            <a:stCxn id="135" idx="4"/>
            <a:endCxn id="117" idx="0"/>
          </p:cNvCxnSpPr>
          <p:nvPr/>
        </p:nvCxnSpPr>
        <p:spPr>
          <a:xfrm>
            <a:off x="6484913" y="1888012"/>
            <a:ext cx="45295" cy="288649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4" name="CasellaDiTesto 108">
            <a:extLst>
              <a:ext uri="{FF2B5EF4-FFF2-40B4-BE49-F238E27FC236}">
                <a16:creationId xmlns:a16="http://schemas.microsoft.com/office/drawing/2014/main" id="{00919229-D90B-4CB8-8770-4C4D87FC929D}"/>
              </a:ext>
            </a:extLst>
          </p:cNvPr>
          <p:cNvSpPr txBox="1"/>
          <p:nvPr/>
        </p:nvSpPr>
        <p:spPr>
          <a:xfrm>
            <a:off x="5947324" y="1862971"/>
            <a:ext cx="52931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Privacy</a:t>
            </a:r>
          </a:p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Settings</a:t>
            </a:r>
          </a:p>
        </p:txBody>
      </p:sp>
      <p:cxnSp>
        <p:nvCxnSpPr>
          <p:cNvPr id="145" name="Connettore 2 251">
            <a:extLst>
              <a:ext uri="{FF2B5EF4-FFF2-40B4-BE49-F238E27FC236}">
                <a16:creationId xmlns:a16="http://schemas.microsoft.com/office/drawing/2014/main" id="{E1145235-F4FD-433A-A1BD-F887EDBF7A00}"/>
              </a:ext>
            </a:extLst>
          </p:cNvPr>
          <p:cNvCxnSpPr>
            <a:stCxn id="104" idx="2"/>
            <a:endCxn id="105" idx="0"/>
          </p:cNvCxnSpPr>
          <p:nvPr/>
        </p:nvCxnSpPr>
        <p:spPr>
          <a:xfrm>
            <a:off x="8023493" y="2816185"/>
            <a:ext cx="0" cy="40105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46" name="CasellaDiTesto 111">
            <a:extLst>
              <a:ext uri="{FF2B5EF4-FFF2-40B4-BE49-F238E27FC236}">
                <a16:creationId xmlns:a16="http://schemas.microsoft.com/office/drawing/2014/main" id="{1C9F4C36-FB14-4F54-ACC7-F71A60823680}"/>
              </a:ext>
            </a:extLst>
          </p:cNvPr>
          <p:cNvSpPr txBox="1"/>
          <p:nvPr/>
        </p:nvSpPr>
        <p:spPr>
          <a:xfrm>
            <a:off x="7983887" y="2847150"/>
            <a:ext cx="113204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 dirty="0">
                <a:solidFill>
                  <a:prstClr val="black"/>
                </a:solidFill>
                <a:latin typeface="Calibri" panose="020F0502020204030204"/>
              </a:rPr>
              <a:t>Service </a:t>
            </a:r>
          </a:p>
          <a:p>
            <a:pPr algn="ctr" defTabSz="685783"/>
            <a:r>
              <a:rPr lang="it-IT" sz="825" i="1" dirty="0">
                <a:solidFill>
                  <a:prstClr val="black"/>
                </a:solidFill>
                <a:latin typeface="Calibri" panose="020F0502020204030204"/>
              </a:rPr>
              <a:t>Discovery </a:t>
            </a:r>
            <a:r>
              <a:rPr lang="it-IT" sz="825" i="1" dirty="0" smtClean="0">
                <a:solidFill>
                  <a:prstClr val="black"/>
                </a:solidFill>
                <a:latin typeface="Calibri" panose="020F0502020204030204"/>
              </a:rPr>
              <a:t>&amp; Execution</a:t>
            </a:r>
            <a:endParaRPr lang="en-US" sz="825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7" name="Connettore 2 253">
            <a:extLst>
              <a:ext uri="{FF2B5EF4-FFF2-40B4-BE49-F238E27FC236}">
                <a16:creationId xmlns:a16="http://schemas.microsoft.com/office/drawing/2014/main" id="{15A0CA96-EBA6-43F8-A7CC-A155A1773F48}"/>
              </a:ext>
            </a:extLst>
          </p:cNvPr>
          <p:cNvCxnSpPr>
            <a:stCxn id="133" idx="0"/>
            <a:endCxn id="105" idx="2"/>
          </p:cNvCxnSpPr>
          <p:nvPr/>
        </p:nvCxnSpPr>
        <p:spPr>
          <a:xfrm flipV="1">
            <a:off x="7737419" y="3649243"/>
            <a:ext cx="286074" cy="30303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8" name="CasellaDiTesto 114">
            <a:extLst>
              <a:ext uri="{FF2B5EF4-FFF2-40B4-BE49-F238E27FC236}">
                <a16:creationId xmlns:a16="http://schemas.microsoft.com/office/drawing/2014/main" id="{C0DE1E8B-5F6C-443C-8A4A-043DE3601816}"/>
              </a:ext>
            </a:extLst>
          </p:cNvPr>
          <p:cNvSpPr txBox="1"/>
          <p:nvPr/>
        </p:nvSpPr>
        <p:spPr>
          <a:xfrm>
            <a:off x="7862139" y="3752190"/>
            <a:ext cx="1088760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Manual Deployment,</a:t>
            </a:r>
          </a:p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System Monitoring</a:t>
            </a:r>
          </a:p>
          <a:p>
            <a:pPr algn="ctr" defTabSz="685783"/>
            <a:r>
              <a:rPr lang="it-IT" sz="825" i="1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</p:txBody>
      </p:sp>
      <p:cxnSp>
        <p:nvCxnSpPr>
          <p:cNvPr id="149" name="Connettore a gomito 35">
            <a:extLst>
              <a:ext uri="{FF2B5EF4-FFF2-40B4-BE49-F238E27FC236}">
                <a16:creationId xmlns:a16="http://schemas.microsoft.com/office/drawing/2014/main" id="{8F88C7B3-70D0-4864-B711-651EDAF64881}"/>
              </a:ext>
            </a:extLst>
          </p:cNvPr>
          <p:cNvCxnSpPr>
            <a:cxnSpLocks/>
            <a:stCxn id="130" idx="2"/>
            <a:endCxn id="107" idx="3"/>
          </p:cNvCxnSpPr>
          <p:nvPr/>
        </p:nvCxnSpPr>
        <p:spPr>
          <a:xfrm rot="10800000" flipV="1">
            <a:off x="1401720" y="3875600"/>
            <a:ext cx="434716" cy="264765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dash"/>
            <a:miter lim="800000"/>
            <a:headEnd type="triangle"/>
            <a:tailEnd type="triangle"/>
          </a:ln>
          <a:effectLst/>
        </p:spPr>
      </p:cxnSp>
      <p:cxnSp>
        <p:nvCxnSpPr>
          <p:cNvPr id="150" name="Connettore 2 123">
            <a:extLst>
              <a:ext uri="{FF2B5EF4-FFF2-40B4-BE49-F238E27FC236}">
                <a16:creationId xmlns:a16="http://schemas.microsoft.com/office/drawing/2014/main" id="{F0A176C9-EA14-4C7C-A1C2-88AF98CAAA48}"/>
              </a:ext>
            </a:extLst>
          </p:cNvPr>
          <p:cNvCxnSpPr>
            <a:cxnSpLocks/>
            <a:stCxn id="129" idx="6"/>
            <a:endCxn id="90" idx="1"/>
          </p:cNvCxnSpPr>
          <p:nvPr/>
        </p:nvCxnSpPr>
        <p:spPr>
          <a:xfrm flipV="1">
            <a:off x="891092" y="3100727"/>
            <a:ext cx="254512" cy="4594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dash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888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Nuvola 108">
            <a:extLst>
              <a:ext uri="{FF2B5EF4-FFF2-40B4-BE49-F238E27FC236}">
                <a16:creationId xmlns:a16="http://schemas.microsoft.com/office/drawing/2014/main" id="{26422A37-9442-43EE-B50B-8F8957566D33}"/>
              </a:ext>
            </a:extLst>
          </p:cNvPr>
          <p:cNvSpPr/>
          <p:nvPr/>
        </p:nvSpPr>
        <p:spPr>
          <a:xfrm>
            <a:off x="4553990" y="3165641"/>
            <a:ext cx="1608876" cy="1049727"/>
          </a:xfrm>
          <a:prstGeom prst="cloud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C3EAD2-5683-4167-9128-8E6DA61B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3098" y="128257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D6D4056C-FFC0-4F1C-8A22-93784B9B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55" y="110673"/>
            <a:ext cx="8408008" cy="346075"/>
          </a:xfrm>
        </p:spPr>
        <p:txBody>
          <a:bodyPr>
            <a:normAutofit fontScale="90000"/>
          </a:bodyPr>
          <a:lstStyle/>
          <a:p>
            <a:r>
              <a:rPr lang="it-IT" dirty="0"/>
              <a:t>BRAIN-IoT </a:t>
            </a:r>
            <a:r>
              <a:rPr lang="it-IT" dirty="0" smtClean="0"/>
              <a:t>Concept and architecture</a:t>
            </a:r>
            <a:endParaRPr lang="en-US" dirty="0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8DBF0F84-6FFC-4F07-9846-7E76633426AE}"/>
              </a:ext>
            </a:extLst>
          </p:cNvPr>
          <p:cNvSpPr/>
          <p:nvPr/>
        </p:nvSpPr>
        <p:spPr>
          <a:xfrm>
            <a:off x="1849669" y="719199"/>
            <a:ext cx="2391080" cy="1487775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0A258E2F-94A1-4916-9D29-534D646687E9}"/>
              </a:ext>
            </a:extLst>
          </p:cNvPr>
          <p:cNvSpPr/>
          <p:nvPr/>
        </p:nvSpPr>
        <p:spPr>
          <a:xfrm>
            <a:off x="306711" y="2286001"/>
            <a:ext cx="1259213" cy="1929368"/>
          </a:xfrm>
          <a:prstGeom prst="roundRect">
            <a:avLst>
              <a:gd name="adj" fmla="val 4167"/>
            </a:avLst>
          </a:prstGeom>
          <a:solidFill>
            <a:schemeClr val="accent5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6" name="Rettangolo ad angolo ripiegato 35">
            <a:extLst>
              <a:ext uri="{FF2B5EF4-FFF2-40B4-BE49-F238E27FC236}">
                <a16:creationId xmlns:a16="http://schemas.microsoft.com/office/drawing/2014/main" id="{7FDAFB07-5283-4DEA-B501-0E7517186C64}"/>
              </a:ext>
            </a:extLst>
          </p:cNvPr>
          <p:cNvSpPr/>
          <p:nvPr/>
        </p:nvSpPr>
        <p:spPr>
          <a:xfrm>
            <a:off x="464736" y="2648813"/>
            <a:ext cx="239843" cy="274637"/>
          </a:xfrm>
          <a:prstGeom prst="foldedCorner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ad angolo ripiegato 34">
            <a:extLst>
              <a:ext uri="{FF2B5EF4-FFF2-40B4-BE49-F238E27FC236}">
                <a16:creationId xmlns:a16="http://schemas.microsoft.com/office/drawing/2014/main" id="{04B4F7E6-A3D7-42D7-8E93-9D8E19AC6ABC}"/>
              </a:ext>
            </a:extLst>
          </p:cNvPr>
          <p:cNvSpPr/>
          <p:nvPr/>
        </p:nvSpPr>
        <p:spPr>
          <a:xfrm>
            <a:off x="439746" y="2706448"/>
            <a:ext cx="239843" cy="274637"/>
          </a:xfrm>
          <a:prstGeom prst="foldedCorner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ad angolo ripiegato 36">
            <a:extLst>
              <a:ext uri="{FF2B5EF4-FFF2-40B4-BE49-F238E27FC236}">
                <a16:creationId xmlns:a16="http://schemas.microsoft.com/office/drawing/2014/main" id="{BD86069E-A25E-4E5E-A21C-8A668040CF79}"/>
              </a:ext>
            </a:extLst>
          </p:cNvPr>
          <p:cNvSpPr/>
          <p:nvPr/>
        </p:nvSpPr>
        <p:spPr>
          <a:xfrm>
            <a:off x="1070922" y="2644057"/>
            <a:ext cx="239843" cy="274637"/>
          </a:xfrm>
          <a:prstGeom prst="foldedCorner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ttangolo ad angolo ripiegato 37">
            <a:extLst>
              <a:ext uri="{FF2B5EF4-FFF2-40B4-BE49-F238E27FC236}">
                <a16:creationId xmlns:a16="http://schemas.microsoft.com/office/drawing/2014/main" id="{908B15D1-C0F9-45ED-AD8C-1D587A060E8C}"/>
              </a:ext>
            </a:extLst>
          </p:cNvPr>
          <p:cNvSpPr/>
          <p:nvPr/>
        </p:nvSpPr>
        <p:spPr>
          <a:xfrm>
            <a:off x="1045932" y="2701692"/>
            <a:ext cx="239843" cy="274637"/>
          </a:xfrm>
          <a:prstGeom prst="foldedCorner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ad angolo ripiegato 38">
            <a:extLst>
              <a:ext uri="{FF2B5EF4-FFF2-40B4-BE49-F238E27FC236}">
                <a16:creationId xmlns:a16="http://schemas.microsoft.com/office/drawing/2014/main" id="{B12818F4-61B9-41B2-BCBD-53160B530E28}"/>
              </a:ext>
            </a:extLst>
          </p:cNvPr>
          <p:cNvSpPr/>
          <p:nvPr/>
        </p:nvSpPr>
        <p:spPr>
          <a:xfrm>
            <a:off x="998457" y="2744354"/>
            <a:ext cx="239843" cy="274637"/>
          </a:xfrm>
          <a:prstGeom prst="foldedCorner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tangolo ad angolo ripiegato 39">
            <a:extLst>
              <a:ext uri="{FF2B5EF4-FFF2-40B4-BE49-F238E27FC236}">
                <a16:creationId xmlns:a16="http://schemas.microsoft.com/office/drawing/2014/main" id="{48D6E562-A348-4D31-9BAD-101C38EA6404}"/>
              </a:ext>
            </a:extLst>
          </p:cNvPr>
          <p:cNvSpPr/>
          <p:nvPr/>
        </p:nvSpPr>
        <p:spPr>
          <a:xfrm>
            <a:off x="440825" y="3462950"/>
            <a:ext cx="239843" cy="274637"/>
          </a:xfrm>
          <a:prstGeom prst="foldedCorner">
            <a:avLst/>
          </a:prstGeom>
          <a:pattFill prst="dashDnDiag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ad angolo ripiegato 40">
            <a:extLst>
              <a:ext uri="{FF2B5EF4-FFF2-40B4-BE49-F238E27FC236}">
                <a16:creationId xmlns:a16="http://schemas.microsoft.com/office/drawing/2014/main" id="{7F048990-D8DC-4377-8BBC-98C37E661335}"/>
              </a:ext>
            </a:extLst>
          </p:cNvPr>
          <p:cNvSpPr/>
          <p:nvPr/>
        </p:nvSpPr>
        <p:spPr>
          <a:xfrm>
            <a:off x="415835" y="3520585"/>
            <a:ext cx="239843" cy="274637"/>
          </a:xfrm>
          <a:prstGeom prst="foldedCorner">
            <a:avLst/>
          </a:prstGeom>
          <a:pattFill prst="dashDnDiag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tangolo ad angolo ripiegato 41">
            <a:extLst>
              <a:ext uri="{FF2B5EF4-FFF2-40B4-BE49-F238E27FC236}">
                <a16:creationId xmlns:a16="http://schemas.microsoft.com/office/drawing/2014/main" id="{1EE2ABC0-A65A-4942-A8F6-5DDC9B225273}"/>
              </a:ext>
            </a:extLst>
          </p:cNvPr>
          <p:cNvSpPr/>
          <p:nvPr/>
        </p:nvSpPr>
        <p:spPr>
          <a:xfrm>
            <a:off x="368360" y="3563247"/>
            <a:ext cx="239843" cy="274637"/>
          </a:xfrm>
          <a:prstGeom prst="foldedCorner">
            <a:avLst/>
          </a:prstGeom>
          <a:pattFill prst="dashDnDiag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AA081336-74CD-46E5-BA38-D7F57F1F7974}"/>
              </a:ext>
            </a:extLst>
          </p:cNvPr>
          <p:cNvSpPr/>
          <p:nvPr/>
        </p:nvSpPr>
        <p:spPr>
          <a:xfrm>
            <a:off x="3078934" y="1017075"/>
            <a:ext cx="1515550" cy="202367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2"/>
                </a:solidFill>
              </a:rPr>
              <a:t>Functional </a:t>
            </a:r>
            <a:r>
              <a:rPr lang="en-US" sz="900" b="1" dirty="0" smtClean="0">
                <a:solidFill>
                  <a:schemeClr val="tx2"/>
                </a:solidFill>
              </a:rPr>
              <a:t>Modeling</a:t>
            </a:r>
            <a:endParaRPr lang="en-US" sz="900" b="1" dirty="0">
              <a:solidFill>
                <a:schemeClr val="tx2"/>
              </a:solidFill>
            </a:endParaRPr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E9051629-4F4B-4E3A-85B7-E15CD5F4B59C}"/>
              </a:ext>
            </a:extLst>
          </p:cNvPr>
          <p:cNvSpPr/>
          <p:nvPr/>
        </p:nvSpPr>
        <p:spPr>
          <a:xfrm>
            <a:off x="3080906" y="1419508"/>
            <a:ext cx="1513578" cy="19043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900" b="1" dirty="0" smtClean="0">
                <a:solidFill>
                  <a:schemeClr val="tx2"/>
                </a:solidFill>
              </a:rPr>
              <a:t>Components Modeling  </a:t>
            </a:r>
            <a:endParaRPr lang="en-US" sz="900" b="1" dirty="0">
              <a:solidFill>
                <a:schemeClr val="tx2"/>
              </a:solidFill>
            </a:endParaRP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F2C3748C-C1B6-4C39-999A-ED3F47E1F868}"/>
              </a:ext>
            </a:extLst>
          </p:cNvPr>
          <p:cNvSpPr/>
          <p:nvPr/>
        </p:nvSpPr>
        <p:spPr>
          <a:xfrm>
            <a:off x="3078933" y="1808858"/>
            <a:ext cx="1515551" cy="194106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tx2"/>
                </a:solidFill>
              </a:rPr>
              <a:t>IoT Devices (HW/SW)</a:t>
            </a:r>
            <a:endParaRPr lang="en-US" sz="900" b="1" dirty="0">
              <a:solidFill>
                <a:schemeClr val="tx2"/>
              </a:solidFill>
            </a:endParaRPr>
          </a:p>
        </p:txBody>
      </p: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98E63A8F-8416-4E4B-BCF9-D16409469A23}"/>
              </a:ext>
            </a:extLst>
          </p:cNvPr>
          <p:cNvGrpSpPr/>
          <p:nvPr/>
        </p:nvGrpSpPr>
        <p:grpSpPr>
          <a:xfrm>
            <a:off x="1978282" y="992267"/>
            <a:ext cx="1068436" cy="1002067"/>
            <a:chOff x="2308140" y="1209207"/>
            <a:chExt cx="1068436" cy="1002067"/>
          </a:xfrm>
        </p:grpSpPr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8EF9530D-CA73-45A0-9DF2-915CE5D58964}"/>
                </a:ext>
              </a:extLst>
            </p:cNvPr>
            <p:cNvGrpSpPr/>
            <p:nvPr/>
          </p:nvGrpSpPr>
          <p:grpSpPr>
            <a:xfrm rot="5400000">
              <a:off x="2323305" y="1194046"/>
              <a:ext cx="202367" cy="232689"/>
              <a:chOff x="5733739" y="935066"/>
              <a:chExt cx="309796" cy="303442"/>
            </a:xfrm>
          </p:grpSpPr>
          <p:sp>
            <p:nvSpPr>
              <p:cNvPr id="96" name="Rettangolo 95">
                <a:extLst>
                  <a:ext uri="{FF2B5EF4-FFF2-40B4-BE49-F238E27FC236}">
                    <a16:creationId xmlns:a16="http://schemas.microsoft.com/office/drawing/2014/main" id="{4B9660C7-46D7-4081-BBCB-E5EFD2D98527}"/>
                  </a:ext>
                </a:extLst>
              </p:cNvPr>
              <p:cNvSpPr/>
              <p:nvPr/>
            </p:nvSpPr>
            <p:spPr>
              <a:xfrm>
                <a:off x="5733739" y="1086787"/>
                <a:ext cx="157396" cy="151721"/>
              </a:xfrm>
              <a:prstGeom prst="rect">
                <a:avLst/>
              </a:prstGeom>
              <a:pattFill prst="dashDnDiag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ttangolo 96">
                <a:extLst>
                  <a:ext uri="{FF2B5EF4-FFF2-40B4-BE49-F238E27FC236}">
                    <a16:creationId xmlns:a16="http://schemas.microsoft.com/office/drawing/2014/main" id="{9BE671C5-7866-49B7-9F17-3BD22791703B}"/>
                  </a:ext>
                </a:extLst>
              </p:cNvPr>
              <p:cNvSpPr/>
              <p:nvPr/>
            </p:nvSpPr>
            <p:spPr>
              <a:xfrm>
                <a:off x="5886138" y="1086787"/>
                <a:ext cx="157396" cy="151721"/>
              </a:xfrm>
              <a:prstGeom prst="rect">
                <a:avLst/>
              </a:prstGeom>
              <a:pattFill prst="pct25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ttangolo 97">
                <a:extLst>
                  <a:ext uri="{FF2B5EF4-FFF2-40B4-BE49-F238E27FC236}">
                    <a16:creationId xmlns:a16="http://schemas.microsoft.com/office/drawing/2014/main" id="{3965E402-A15A-4542-8634-F15CE492FBC6}"/>
                  </a:ext>
                </a:extLst>
              </p:cNvPr>
              <p:cNvSpPr/>
              <p:nvPr/>
            </p:nvSpPr>
            <p:spPr>
              <a:xfrm>
                <a:off x="5886139" y="935066"/>
                <a:ext cx="157396" cy="151721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uppo 68">
              <a:extLst>
                <a:ext uri="{FF2B5EF4-FFF2-40B4-BE49-F238E27FC236}">
                  <a16:creationId xmlns:a16="http://schemas.microsoft.com/office/drawing/2014/main" id="{E56384CE-7C40-4A85-BEAC-DC734B669A95}"/>
                </a:ext>
              </a:extLst>
            </p:cNvPr>
            <p:cNvGrpSpPr/>
            <p:nvPr/>
          </p:nvGrpSpPr>
          <p:grpSpPr>
            <a:xfrm rot="2046759">
              <a:off x="2762817" y="1243342"/>
              <a:ext cx="202367" cy="232689"/>
              <a:chOff x="5733739" y="935066"/>
              <a:chExt cx="309796" cy="303442"/>
            </a:xfrm>
          </p:grpSpPr>
          <p:sp>
            <p:nvSpPr>
              <p:cNvPr id="93" name="Rettangolo 92">
                <a:extLst>
                  <a:ext uri="{FF2B5EF4-FFF2-40B4-BE49-F238E27FC236}">
                    <a16:creationId xmlns:a16="http://schemas.microsoft.com/office/drawing/2014/main" id="{E86B7DAA-2FCD-4FF4-81D3-56A7F061B019}"/>
                  </a:ext>
                </a:extLst>
              </p:cNvPr>
              <p:cNvSpPr/>
              <p:nvPr/>
            </p:nvSpPr>
            <p:spPr>
              <a:xfrm>
                <a:off x="5733739" y="1086787"/>
                <a:ext cx="157396" cy="151721"/>
              </a:xfrm>
              <a:prstGeom prst="rect">
                <a:avLst/>
              </a:prstGeom>
              <a:pattFill prst="dashDnDiag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ttangolo 93">
                <a:extLst>
                  <a:ext uri="{FF2B5EF4-FFF2-40B4-BE49-F238E27FC236}">
                    <a16:creationId xmlns:a16="http://schemas.microsoft.com/office/drawing/2014/main" id="{CC73B880-6E02-4673-9E63-674B711F69E5}"/>
                  </a:ext>
                </a:extLst>
              </p:cNvPr>
              <p:cNvSpPr/>
              <p:nvPr/>
            </p:nvSpPr>
            <p:spPr>
              <a:xfrm>
                <a:off x="5886138" y="1086787"/>
                <a:ext cx="157396" cy="151721"/>
              </a:xfrm>
              <a:prstGeom prst="rect">
                <a:avLst/>
              </a:prstGeom>
              <a:pattFill prst="pct25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ttangolo 94">
                <a:extLst>
                  <a:ext uri="{FF2B5EF4-FFF2-40B4-BE49-F238E27FC236}">
                    <a16:creationId xmlns:a16="http://schemas.microsoft.com/office/drawing/2014/main" id="{B1DC112A-2303-44F7-B1D1-6C243E1C340F}"/>
                  </a:ext>
                </a:extLst>
              </p:cNvPr>
              <p:cNvSpPr/>
              <p:nvPr/>
            </p:nvSpPr>
            <p:spPr>
              <a:xfrm>
                <a:off x="5886139" y="935066"/>
                <a:ext cx="157396" cy="151721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826D7884-B6D6-4459-AB9F-B7AAC634F678}"/>
                </a:ext>
              </a:extLst>
            </p:cNvPr>
            <p:cNvGrpSpPr/>
            <p:nvPr/>
          </p:nvGrpSpPr>
          <p:grpSpPr>
            <a:xfrm rot="10468692">
              <a:off x="3174209" y="1215044"/>
              <a:ext cx="202367" cy="232689"/>
              <a:chOff x="5733739" y="935066"/>
              <a:chExt cx="309796" cy="303442"/>
            </a:xfrm>
          </p:grpSpPr>
          <p:sp>
            <p:nvSpPr>
              <p:cNvPr id="90" name="Rettangolo 89">
                <a:extLst>
                  <a:ext uri="{FF2B5EF4-FFF2-40B4-BE49-F238E27FC236}">
                    <a16:creationId xmlns:a16="http://schemas.microsoft.com/office/drawing/2014/main" id="{284BE4F5-B2FD-4BCF-8A2F-82082211AA3C}"/>
                  </a:ext>
                </a:extLst>
              </p:cNvPr>
              <p:cNvSpPr/>
              <p:nvPr/>
            </p:nvSpPr>
            <p:spPr>
              <a:xfrm>
                <a:off x="5733739" y="1086787"/>
                <a:ext cx="157396" cy="151721"/>
              </a:xfrm>
              <a:prstGeom prst="rect">
                <a:avLst/>
              </a:prstGeom>
              <a:pattFill prst="dashDnDiag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ttangolo 90">
                <a:extLst>
                  <a:ext uri="{FF2B5EF4-FFF2-40B4-BE49-F238E27FC236}">
                    <a16:creationId xmlns:a16="http://schemas.microsoft.com/office/drawing/2014/main" id="{6A03EEBE-C583-4973-99AF-4A41336731CD}"/>
                  </a:ext>
                </a:extLst>
              </p:cNvPr>
              <p:cNvSpPr/>
              <p:nvPr/>
            </p:nvSpPr>
            <p:spPr>
              <a:xfrm>
                <a:off x="5886138" y="1086787"/>
                <a:ext cx="157396" cy="151721"/>
              </a:xfrm>
              <a:prstGeom prst="rect">
                <a:avLst/>
              </a:prstGeom>
              <a:pattFill prst="pct25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ttangolo 91">
                <a:extLst>
                  <a:ext uri="{FF2B5EF4-FFF2-40B4-BE49-F238E27FC236}">
                    <a16:creationId xmlns:a16="http://schemas.microsoft.com/office/drawing/2014/main" id="{0C6B3F1D-9D84-42C4-9317-9779B9C0E82C}"/>
                  </a:ext>
                </a:extLst>
              </p:cNvPr>
              <p:cNvSpPr/>
              <p:nvPr/>
            </p:nvSpPr>
            <p:spPr>
              <a:xfrm>
                <a:off x="5886139" y="935066"/>
                <a:ext cx="157396" cy="151721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9DF8C6D6-B80F-4218-BA64-F0757760DF09}"/>
                </a:ext>
              </a:extLst>
            </p:cNvPr>
            <p:cNvGrpSpPr/>
            <p:nvPr/>
          </p:nvGrpSpPr>
          <p:grpSpPr>
            <a:xfrm rot="2046759">
              <a:off x="2685469" y="1645811"/>
              <a:ext cx="202367" cy="232689"/>
              <a:chOff x="5733739" y="935066"/>
              <a:chExt cx="309796" cy="303442"/>
            </a:xfrm>
          </p:grpSpPr>
          <p:sp>
            <p:nvSpPr>
              <p:cNvPr id="87" name="Rettangolo 86">
                <a:extLst>
                  <a:ext uri="{FF2B5EF4-FFF2-40B4-BE49-F238E27FC236}">
                    <a16:creationId xmlns:a16="http://schemas.microsoft.com/office/drawing/2014/main" id="{735B6FAA-C832-4491-9533-0988B0E9D957}"/>
                  </a:ext>
                </a:extLst>
              </p:cNvPr>
              <p:cNvSpPr/>
              <p:nvPr/>
            </p:nvSpPr>
            <p:spPr>
              <a:xfrm>
                <a:off x="5733739" y="1086787"/>
                <a:ext cx="157396" cy="151721"/>
              </a:xfrm>
              <a:prstGeom prst="rect">
                <a:avLst/>
              </a:prstGeom>
              <a:pattFill prst="dashDnDiag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ttangolo 87">
                <a:extLst>
                  <a:ext uri="{FF2B5EF4-FFF2-40B4-BE49-F238E27FC236}">
                    <a16:creationId xmlns:a16="http://schemas.microsoft.com/office/drawing/2014/main" id="{04B8A689-4C4D-4F31-9D78-874B0DD6397D}"/>
                  </a:ext>
                </a:extLst>
              </p:cNvPr>
              <p:cNvSpPr/>
              <p:nvPr/>
            </p:nvSpPr>
            <p:spPr>
              <a:xfrm>
                <a:off x="5886138" y="1086787"/>
                <a:ext cx="157396" cy="151721"/>
              </a:xfrm>
              <a:prstGeom prst="rect">
                <a:avLst/>
              </a:prstGeom>
              <a:pattFill prst="pct25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ttangolo 88">
                <a:extLst>
                  <a:ext uri="{FF2B5EF4-FFF2-40B4-BE49-F238E27FC236}">
                    <a16:creationId xmlns:a16="http://schemas.microsoft.com/office/drawing/2014/main" id="{7F002C33-1C2D-4FDF-9A38-602E5539952D}"/>
                  </a:ext>
                </a:extLst>
              </p:cNvPr>
              <p:cNvSpPr/>
              <p:nvPr/>
            </p:nvSpPr>
            <p:spPr>
              <a:xfrm>
                <a:off x="5886139" y="935066"/>
                <a:ext cx="157396" cy="151721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uppo 71">
              <a:extLst>
                <a:ext uri="{FF2B5EF4-FFF2-40B4-BE49-F238E27FC236}">
                  <a16:creationId xmlns:a16="http://schemas.microsoft.com/office/drawing/2014/main" id="{FCFC95D2-7242-44ED-A5CA-DBE5B5EA98B4}"/>
                </a:ext>
              </a:extLst>
            </p:cNvPr>
            <p:cNvGrpSpPr/>
            <p:nvPr/>
          </p:nvGrpSpPr>
          <p:grpSpPr>
            <a:xfrm rot="5400000">
              <a:off x="2300581" y="2016467"/>
              <a:ext cx="202366" cy="187247"/>
              <a:chOff x="5733739" y="994326"/>
              <a:chExt cx="309795" cy="244182"/>
            </a:xfrm>
          </p:grpSpPr>
          <p:sp>
            <p:nvSpPr>
              <p:cNvPr id="84" name="Rettangolo 83">
                <a:extLst>
                  <a:ext uri="{FF2B5EF4-FFF2-40B4-BE49-F238E27FC236}">
                    <a16:creationId xmlns:a16="http://schemas.microsoft.com/office/drawing/2014/main" id="{6736B727-2D65-41C7-B2A1-13009030D1D9}"/>
                  </a:ext>
                </a:extLst>
              </p:cNvPr>
              <p:cNvSpPr/>
              <p:nvPr/>
            </p:nvSpPr>
            <p:spPr>
              <a:xfrm>
                <a:off x="5733739" y="1086787"/>
                <a:ext cx="157396" cy="151721"/>
              </a:xfrm>
              <a:prstGeom prst="rect">
                <a:avLst/>
              </a:prstGeom>
              <a:pattFill prst="dashDnDiag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ttangolo 84">
                <a:extLst>
                  <a:ext uri="{FF2B5EF4-FFF2-40B4-BE49-F238E27FC236}">
                    <a16:creationId xmlns:a16="http://schemas.microsoft.com/office/drawing/2014/main" id="{E63E4603-537F-4DEE-B5C4-CEB5B34E7319}"/>
                  </a:ext>
                </a:extLst>
              </p:cNvPr>
              <p:cNvSpPr/>
              <p:nvPr/>
            </p:nvSpPr>
            <p:spPr>
              <a:xfrm>
                <a:off x="5886138" y="1086787"/>
                <a:ext cx="157396" cy="151721"/>
              </a:xfrm>
              <a:prstGeom prst="rect">
                <a:avLst/>
              </a:prstGeom>
              <a:pattFill prst="pct25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ttangolo 85">
                <a:extLst>
                  <a:ext uri="{FF2B5EF4-FFF2-40B4-BE49-F238E27FC236}">
                    <a16:creationId xmlns:a16="http://schemas.microsoft.com/office/drawing/2014/main" id="{2E90364C-9AAE-4C13-9716-2209C60EC34F}"/>
                  </a:ext>
                </a:extLst>
              </p:cNvPr>
              <p:cNvSpPr/>
              <p:nvPr/>
            </p:nvSpPr>
            <p:spPr>
              <a:xfrm>
                <a:off x="5944509" y="994326"/>
                <a:ext cx="99025" cy="92462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EC2F89D9-59D5-4C3C-AF82-4A1DE9A04F49}"/>
                </a:ext>
              </a:extLst>
            </p:cNvPr>
            <p:cNvGrpSpPr/>
            <p:nvPr/>
          </p:nvGrpSpPr>
          <p:grpSpPr>
            <a:xfrm rot="8762442">
              <a:off x="3161388" y="1933448"/>
              <a:ext cx="202367" cy="232689"/>
              <a:chOff x="5733739" y="935066"/>
              <a:chExt cx="309796" cy="303442"/>
            </a:xfrm>
          </p:grpSpPr>
          <p:sp>
            <p:nvSpPr>
              <p:cNvPr id="81" name="Rettangolo 80">
                <a:extLst>
                  <a:ext uri="{FF2B5EF4-FFF2-40B4-BE49-F238E27FC236}">
                    <a16:creationId xmlns:a16="http://schemas.microsoft.com/office/drawing/2014/main" id="{D2840379-EBDF-44FB-8BD6-F16BC38D23CF}"/>
                  </a:ext>
                </a:extLst>
              </p:cNvPr>
              <p:cNvSpPr/>
              <p:nvPr/>
            </p:nvSpPr>
            <p:spPr>
              <a:xfrm>
                <a:off x="5733739" y="1086787"/>
                <a:ext cx="157396" cy="151721"/>
              </a:xfrm>
              <a:prstGeom prst="rect">
                <a:avLst/>
              </a:prstGeom>
              <a:pattFill prst="dashDnDiag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ttangolo 81">
                <a:extLst>
                  <a:ext uri="{FF2B5EF4-FFF2-40B4-BE49-F238E27FC236}">
                    <a16:creationId xmlns:a16="http://schemas.microsoft.com/office/drawing/2014/main" id="{35CC83DA-C9ED-49AE-A9E8-6942A21F24EA}"/>
                  </a:ext>
                </a:extLst>
              </p:cNvPr>
              <p:cNvSpPr/>
              <p:nvPr/>
            </p:nvSpPr>
            <p:spPr>
              <a:xfrm>
                <a:off x="5886138" y="1086787"/>
                <a:ext cx="157396" cy="151721"/>
              </a:xfrm>
              <a:prstGeom prst="rect">
                <a:avLst/>
              </a:prstGeom>
              <a:pattFill prst="pct25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ttangolo 82">
                <a:extLst>
                  <a:ext uri="{FF2B5EF4-FFF2-40B4-BE49-F238E27FC236}">
                    <a16:creationId xmlns:a16="http://schemas.microsoft.com/office/drawing/2014/main" id="{83F4088B-840F-48EB-9543-2E8FBF03A56C}"/>
                  </a:ext>
                </a:extLst>
              </p:cNvPr>
              <p:cNvSpPr/>
              <p:nvPr/>
            </p:nvSpPr>
            <p:spPr>
              <a:xfrm>
                <a:off x="5886139" y="935066"/>
                <a:ext cx="157396" cy="151721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4" name="Connettore 2 73">
              <a:extLst>
                <a:ext uri="{FF2B5EF4-FFF2-40B4-BE49-F238E27FC236}">
                  <a16:creationId xmlns:a16="http://schemas.microsoft.com/office/drawing/2014/main" id="{2E0E478E-1728-4228-AC75-7458AC5945EA}"/>
                </a:ext>
              </a:extLst>
            </p:cNvPr>
            <p:cNvCxnSpPr>
              <a:endCxn id="81" idx="1"/>
            </p:cNvCxnSpPr>
            <p:nvPr/>
          </p:nvCxnSpPr>
          <p:spPr>
            <a:xfrm flipH="1">
              <a:off x="3314000" y="1339439"/>
              <a:ext cx="5339" cy="60558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5" name="Connettore 2 74">
              <a:extLst>
                <a:ext uri="{FF2B5EF4-FFF2-40B4-BE49-F238E27FC236}">
                  <a16:creationId xmlns:a16="http://schemas.microsoft.com/office/drawing/2014/main" id="{4F941BDA-A01F-4C6E-97E9-15F83BD6247C}"/>
                </a:ext>
              </a:extLst>
            </p:cNvPr>
            <p:cNvCxnSpPr>
              <a:cxnSpLocks/>
              <a:stCxn id="82" idx="3"/>
              <a:endCxn id="88" idx="3"/>
            </p:cNvCxnSpPr>
            <p:nvPr/>
          </p:nvCxnSpPr>
          <p:spPr>
            <a:xfrm flipH="1" flipV="1">
              <a:off x="2837800" y="1867064"/>
              <a:ext cx="308351" cy="19100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6" name="Connettore 2 75">
              <a:extLst>
                <a:ext uri="{FF2B5EF4-FFF2-40B4-BE49-F238E27FC236}">
                  <a16:creationId xmlns:a16="http://schemas.microsoft.com/office/drawing/2014/main" id="{89DBBCCF-7303-412E-860F-19A536CB3DD4}"/>
                </a:ext>
              </a:extLst>
            </p:cNvPr>
            <p:cNvCxnSpPr>
              <a:cxnSpLocks/>
              <a:stCxn id="86" idx="0"/>
              <a:endCxn id="83" idx="3"/>
            </p:cNvCxnSpPr>
            <p:nvPr/>
          </p:nvCxnSpPr>
          <p:spPr>
            <a:xfrm flipV="1">
              <a:off x="2495388" y="2154564"/>
              <a:ext cx="715753" cy="2436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E59ABA35-BD3C-407B-B704-E75EDA92F30B}"/>
                </a:ext>
              </a:extLst>
            </p:cNvPr>
            <p:cNvCxnSpPr>
              <a:cxnSpLocks/>
              <a:stCxn id="84" idx="1"/>
              <a:endCxn id="97" idx="3"/>
            </p:cNvCxnSpPr>
            <p:nvPr/>
          </p:nvCxnSpPr>
          <p:spPr>
            <a:xfrm flipV="1">
              <a:off x="2366315" y="1411573"/>
              <a:ext cx="1" cy="5973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8" name="Connettore 2 77">
              <a:extLst>
                <a:ext uri="{FF2B5EF4-FFF2-40B4-BE49-F238E27FC236}">
                  <a16:creationId xmlns:a16="http://schemas.microsoft.com/office/drawing/2014/main" id="{E073CA8B-14A4-41A1-AB68-6B15A7E8C3BD}"/>
                </a:ext>
              </a:extLst>
            </p:cNvPr>
            <p:cNvCxnSpPr>
              <a:cxnSpLocks/>
              <a:stCxn id="97" idx="3"/>
              <a:endCxn id="87" idx="1"/>
            </p:cNvCxnSpPr>
            <p:nvPr/>
          </p:nvCxnSpPr>
          <p:spPr>
            <a:xfrm>
              <a:off x="2366316" y="1411573"/>
              <a:ext cx="303938" cy="34200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9" name="Connettore 2 78">
              <a:extLst>
                <a:ext uri="{FF2B5EF4-FFF2-40B4-BE49-F238E27FC236}">
                  <a16:creationId xmlns:a16="http://schemas.microsoft.com/office/drawing/2014/main" id="{1434E9D5-389B-49B5-87AC-C46B0D5EE461}"/>
                </a:ext>
              </a:extLst>
            </p:cNvPr>
            <p:cNvCxnSpPr>
              <a:cxnSpLocks/>
              <a:stCxn id="98" idx="0"/>
              <a:endCxn id="93" idx="1"/>
            </p:cNvCxnSpPr>
            <p:nvPr/>
          </p:nvCxnSpPr>
          <p:spPr>
            <a:xfrm flipV="1">
              <a:off x="2540833" y="1351104"/>
              <a:ext cx="206769" cy="906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Connettore 2 79">
              <a:extLst>
                <a:ext uri="{FF2B5EF4-FFF2-40B4-BE49-F238E27FC236}">
                  <a16:creationId xmlns:a16="http://schemas.microsoft.com/office/drawing/2014/main" id="{8B27EB5B-E7AA-4841-90A9-7C0F8DAF9CC6}"/>
                </a:ext>
              </a:extLst>
            </p:cNvPr>
            <p:cNvCxnSpPr>
              <a:cxnSpLocks/>
              <a:stCxn id="91" idx="3"/>
              <a:endCxn id="89" idx="0"/>
            </p:cNvCxnSpPr>
            <p:nvPr/>
          </p:nvCxnSpPr>
          <p:spPr>
            <a:xfrm flipH="1">
              <a:off x="2893112" y="1283223"/>
              <a:ext cx="275970" cy="41052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3" name="Rettangolo con angoli arrotondati 102">
            <a:extLst>
              <a:ext uri="{FF2B5EF4-FFF2-40B4-BE49-F238E27FC236}">
                <a16:creationId xmlns:a16="http://schemas.microsoft.com/office/drawing/2014/main" id="{BFB04C49-802F-4490-A7C9-9FFAE66A2D69}"/>
              </a:ext>
            </a:extLst>
          </p:cNvPr>
          <p:cNvSpPr/>
          <p:nvPr/>
        </p:nvSpPr>
        <p:spPr>
          <a:xfrm>
            <a:off x="1849669" y="2529143"/>
            <a:ext cx="1376971" cy="536118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tx2"/>
                </a:solidFill>
              </a:rPr>
              <a:t>Code Generation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48" name="Freccia a destra 47">
            <a:extLst>
              <a:ext uri="{FF2B5EF4-FFF2-40B4-BE49-F238E27FC236}">
                <a16:creationId xmlns:a16="http://schemas.microsoft.com/office/drawing/2014/main" id="{E78CFC4F-AC23-4E7E-B279-6500A94CAA32}"/>
              </a:ext>
            </a:extLst>
          </p:cNvPr>
          <p:cNvSpPr/>
          <p:nvPr/>
        </p:nvSpPr>
        <p:spPr>
          <a:xfrm rot="5400000">
            <a:off x="2369484" y="2278827"/>
            <a:ext cx="322288" cy="1648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ccia a destra 103">
            <a:extLst>
              <a:ext uri="{FF2B5EF4-FFF2-40B4-BE49-F238E27FC236}">
                <a16:creationId xmlns:a16="http://schemas.microsoft.com/office/drawing/2014/main" id="{0B369C4D-0261-4ACA-A815-A7085FF5690E}"/>
              </a:ext>
            </a:extLst>
          </p:cNvPr>
          <p:cNvSpPr/>
          <p:nvPr/>
        </p:nvSpPr>
        <p:spPr>
          <a:xfrm rot="10800000">
            <a:off x="1549397" y="2707857"/>
            <a:ext cx="322288" cy="1648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8C275F20-01D5-44A9-AD53-0A13FA9F6EA0}"/>
              </a:ext>
            </a:extLst>
          </p:cNvPr>
          <p:cNvSpPr txBox="1"/>
          <p:nvPr/>
        </p:nvSpPr>
        <p:spPr>
          <a:xfrm>
            <a:off x="1899867" y="688707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Modeling</a:t>
            </a:r>
            <a:endParaRPr lang="en-US" sz="1400" dirty="0"/>
          </a:p>
        </p:txBody>
      </p:sp>
      <p:sp>
        <p:nvSpPr>
          <p:cNvPr id="106" name="Rettangolo con angoli arrotondati 105">
            <a:extLst>
              <a:ext uri="{FF2B5EF4-FFF2-40B4-BE49-F238E27FC236}">
                <a16:creationId xmlns:a16="http://schemas.microsoft.com/office/drawing/2014/main" id="{7C53E5D0-ACC4-4DCA-B60A-CBEF6AFB76F8}"/>
              </a:ext>
            </a:extLst>
          </p:cNvPr>
          <p:cNvSpPr/>
          <p:nvPr/>
        </p:nvSpPr>
        <p:spPr>
          <a:xfrm>
            <a:off x="1849669" y="3285601"/>
            <a:ext cx="2391080" cy="885561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/>
              <a:t>Distributed Self-</a:t>
            </a:r>
            <a:r>
              <a:rPr lang="it-IT" sz="1400" dirty="0" err="1"/>
              <a:t>Adaptive</a:t>
            </a:r>
            <a:r>
              <a:rPr lang="it-IT" sz="1400" dirty="0"/>
              <a:t> Deployment</a:t>
            </a:r>
            <a:endParaRPr lang="en-US" sz="1400" dirty="0"/>
          </a:p>
        </p:txBody>
      </p:sp>
      <p:sp>
        <p:nvSpPr>
          <p:cNvPr id="107" name="Freccia a destra 106">
            <a:extLst>
              <a:ext uri="{FF2B5EF4-FFF2-40B4-BE49-F238E27FC236}">
                <a16:creationId xmlns:a16="http://schemas.microsoft.com/office/drawing/2014/main" id="{8FEA27DE-7867-4759-B163-2AF94A14DF42}"/>
              </a:ext>
            </a:extLst>
          </p:cNvPr>
          <p:cNvSpPr/>
          <p:nvPr/>
        </p:nvSpPr>
        <p:spPr>
          <a:xfrm>
            <a:off x="1557254" y="3654125"/>
            <a:ext cx="322288" cy="16489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ccia a destra 107">
            <a:extLst>
              <a:ext uri="{FF2B5EF4-FFF2-40B4-BE49-F238E27FC236}">
                <a16:creationId xmlns:a16="http://schemas.microsoft.com/office/drawing/2014/main" id="{242DF3AA-6DB1-4267-89B3-F7E26DBCD054}"/>
              </a:ext>
            </a:extLst>
          </p:cNvPr>
          <p:cNvSpPr/>
          <p:nvPr/>
        </p:nvSpPr>
        <p:spPr>
          <a:xfrm rot="5400000">
            <a:off x="3079591" y="2660419"/>
            <a:ext cx="1085474" cy="16489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uppo 98">
            <a:extLst>
              <a:ext uri="{FF2B5EF4-FFF2-40B4-BE49-F238E27FC236}">
                <a16:creationId xmlns:a16="http://schemas.microsoft.com/office/drawing/2014/main" id="{AD420D85-1974-4A20-B6CA-0E6C67030034}"/>
              </a:ext>
            </a:extLst>
          </p:cNvPr>
          <p:cNvGrpSpPr/>
          <p:nvPr/>
        </p:nvGrpSpPr>
        <p:grpSpPr>
          <a:xfrm>
            <a:off x="4986985" y="3904806"/>
            <a:ext cx="355657" cy="310562"/>
            <a:chOff x="4975040" y="4066565"/>
            <a:chExt cx="355657" cy="31056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0CAF91A6-C0B2-4FCA-8033-74CA62D79974}"/>
                </a:ext>
              </a:extLst>
            </p:cNvPr>
            <p:cNvSpPr/>
            <p:nvPr/>
          </p:nvSpPr>
          <p:spPr>
            <a:xfrm>
              <a:off x="4975040" y="4219730"/>
              <a:ext cx="355657" cy="1573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ttangolo 100">
              <a:extLst>
                <a:ext uri="{FF2B5EF4-FFF2-40B4-BE49-F238E27FC236}">
                  <a16:creationId xmlns:a16="http://schemas.microsoft.com/office/drawing/2014/main" id="{D18A13E2-C556-48C8-B9E3-D8F9859C6796}"/>
                </a:ext>
              </a:extLst>
            </p:cNvPr>
            <p:cNvSpPr/>
            <p:nvPr/>
          </p:nvSpPr>
          <p:spPr>
            <a:xfrm>
              <a:off x="5284978" y="4066566"/>
              <a:ext cx="45719" cy="1573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ttangolo 101">
              <a:extLst>
                <a:ext uri="{FF2B5EF4-FFF2-40B4-BE49-F238E27FC236}">
                  <a16:creationId xmlns:a16="http://schemas.microsoft.com/office/drawing/2014/main" id="{F65BD7FE-B18A-4A75-A636-9437FCBB4317}"/>
                </a:ext>
              </a:extLst>
            </p:cNvPr>
            <p:cNvSpPr/>
            <p:nvPr/>
          </p:nvSpPr>
          <p:spPr>
            <a:xfrm>
              <a:off x="4975040" y="4066565"/>
              <a:ext cx="45719" cy="1573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B99EFFC8-EAC1-4B5F-9A4E-BE4945B45DCE}"/>
              </a:ext>
            </a:extLst>
          </p:cNvPr>
          <p:cNvGrpSpPr/>
          <p:nvPr/>
        </p:nvGrpSpPr>
        <p:grpSpPr>
          <a:xfrm>
            <a:off x="5807209" y="3484660"/>
            <a:ext cx="355657" cy="310562"/>
            <a:chOff x="4975040" y="4066565"/>
            <a:chExt cx="355657" cy="31056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47AE918E-09B0-4693-BD9D-34D3A332B921}"/>
                </a:ext>
              </a:extLst>
            </p:cNvPr>
            <p:cNvSpPr/>
            <p:nvPr/>
          </p:nvSpPr>
          <p:spPr>
            <a:xfrm>
              <a:off x="4975040" y="4219730"/>
              <a:ext cx="355657" cy="1573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57CF8F0F-C3A0-46C2-927C-FA3FA13B56FE}"/>
                </a:ext>
              </a:extLst>
            </p:cNvPr>
            <p:cNvSpPr/>
            <p:nvPr/>
          </p:nvSpPr>
          <p:spPr>
            <a:xfrm>
              <a:off x="5284978" y="4066566"/>
              <a:ext cx="45719" cy="1573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ttangolo 112">
              <a:extLst>
                <a:ext uri="{FF2B5EF4-FFF2-40B4-BE49-F238E27FC236}">
                  <a16:creationId xmlns:a16="http://schemas.microsoft.com/office/drawing/2014/main" id="{320523A7-F2E0-42B7-84CE-B9E34177B7AB}"/>
                </a:ext>
              </a:extLst>
            </p:cNvPr>
            <p:cNvSpPr/>
            <p:nvPr/>
          </p:nvSpPr>
          <p:spPr>
            <a:xfrm>
              <a:off x="4975040" y="4066565"/>
              <a:ext cx="45719" cy="1573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DBA88815-7A35-4429-B427-5864A355A65D}"/>
              </a:ext>
            </a:extLst>
          </p:cNvPr>
          <p:cNvGrpSpPr/>
          <p:nvPr/>
        </p:nvGrpSpPr>
        <p:grpSpPr>
          <a:xfrm>
            <a:off x="5089964" y="3095426"/>
            <a:ext cx="355657" cy="310562"/>
            <a:chOff x="4975040" y="4066565"/>
            <a:chExt cx="355657" cy="31056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15" name="Rettangolo 114">
              <a:extLst>
                <a:ext uri="{FF2B5EF4-FFF2-40B4-BE49-F238E27FC236}">
                  <a16:creationId xmlns:a16="http://schemas.microsoft.com/office/drawing/2014/main" id="{F9F03DBB-BA6D-4F60-99FA-6AF4B839FF2B}"/>
                </a:ext>
              </a:extLst>
            </p:cNvPr>
            <p:cNvSpPr/>
            <p:nvPr/>
          </p:nvSpPr>
          <p:spPr>
            <a:xfrm>
              <a:off x="4975040" y="4219730"/>
              <a:ext cx="355657" cy="1573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ttangolo 115">
              <a:extLst>
                <a:ext uri="{FF2B5EF4-FFF2-40B4-BE49-F238E27FC236}">
                  <a16:creationId xmlns:a16="http://schemas.microsoft.com/office/drawing/2014/main" id="{D735C991-C869-4068-BBE1-1F04D2FFA8E6}"/>
                </a:ext>
              </a:extLst>
            </p:cNvPr>
            <p:cNvSpPr/>
            <p:nvPr/>
          </p:nvSpPr>
          <p:spPr>
            <a:xfrm>
              <a:off x="5284978" y="4066566"/>
              <a:ext cx="45719" cy="1573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ttangolo 116">
              <a:extLst>
                <a:ext uri="{FF2B5EF4-FFF2-40B4-BE49-F238E27FC236}">
                  <a16:creationId xmlns:a16="http://schemas.microsoft.com/office/drawing/2014/main" id="{502BB0C8-165A-4054-B13D-61F919F578B9}"/>
                </a:ext>
              </a:extLst>
            </p:cNvPr>
            <p:cNvSpPr/>
            <p:nvPr/>
          </p:nvSpPr>
          <p:spPr>
            <a:xfrm>
              <a:off x="4975040" y="4066565"/>
              <a:ext cx="45719" cy="1573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576BE98B-AF49-4BD3-8B8C-6B821207B4DB}"/>
              </a:ext>
            </a:extLst>
          </p:cNvPr>
          <p:cNvSpPr txBox="1"/>
          <p:nvPr/>
        </p:nvSpPr>
        <p:spPr>
          <a:xfrm>
            <a:off x="265563" y="294610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solidFill>
                  <a:schemeClr val="tx2"/>
                </a:solidFill>
              </a:rPr>
              <a:t>IoT Service</a:t>
            </a:r>
          </a:p>
          <a:p>
            <a:r>
              <a:rPr lang="it-IT" sz="900" dirty="0" err="1">
                <a:solidFill>
                  <a:schemeClr val="tx2"/>
                </a:solidFill>
              </a:rPr>
              <a:t>Adapters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721BC0F3-8880-4D62-8678-69B83F2CEDFF}"/>
              </a:ext>
            </a:extLst>
          </p:cNvPr>
          <p:cNvSpPr txBox="1"/>
          <p:nvPr/>
        </p:nvSpPr>
        <p:spPr>
          <a:xfrm>
            <a:off x="857653" y="2969212"/>
            <a:ext cx="7569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solidFill>
                  <a:schemeClr val="tx2"/>
                </a:solidFill>
              </a:rPr>
              <a:t>AI/ML</a:t>
            </a:r>
          </a:p>
          <a:p>
            <a:r>
              <a:rPr lang="it-IT" sz="900" dirty="0">
                <a:solidFill>
                  <a:schemeClr val="tx2"/>
                </a:solidFill>
              </a:rPr>
              <a:t>features</a:t>
            </a:r>
          </a:p>
          <a:p>
            <a:r>
              <a:rPr lang="it-IT" sz="900" dirty="0" err="1">
                <a:solidFill>
                  <a:schemeClr val="tx2"/>
                </a:solidFill>
              </a:rPr>
              <a:t>Implement</a:t>
            </a:r>
            <a:r>
              <a:rPr lang="it-IT" sz="900" dirty="0">
                <a:solidFill>
                  <a:schemeClr val="tx2"/>
                </a:solidFill>
              </a:rPr>
              <a:t>.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0D0180A-E446-4112-9E56-0294A616A92A}"/>
              </a:ext>
            </a:extLst>
          </p:cNvPr>
          <p:cNvSpPr txBox="1"/>
          <p:nvPr/>
        </p:nvSpPr>
        <p:spPr>
          <a:xfrm>
            <a:off x="258044" y="3816899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 err="1">
                <a:solidFill>
                  <a:schemeClr val="tx2"/>
                </a:solidFill>
              </a:rPr>
              <a:t>Other</a:t>
            </a:r>
            <a:r>
              <a:rPr lang="it-IT" sz="900" dirty="0">
                <a:solidFill>
                  <a:schemeClr val="tx2"/>
                </a:solidFill>
              </a:rPr>
              <a:t> </a:t>
            </a:r>
            <a:r>
              <a:rPr lang="it-IT" sz="900" dirty="0" err="1">
                <a:solidFill>
                  <a:schemeClr val="tx2"/>
                </a:solidFill>
              </a:rPr>
              <a:t>Stateless</a:t>
            </a:r>
            <a:endParaRPr lang="it-IT" sz="900" dirty="0">
              <a:solidFill>
                <a:schemeClr val="tx2"/>
              </a:solidFill>
            </a:endParaRPr>
          </a:p>
          <a:p>
            <a:r>
              <a:rPr lang="it-IT" sz="900" dirty="0" err="1">
                <a:solidFill>
                  <a:schemeClr val="tx2"/>
                </a:solidFill>
              </a:rPr>
              <a:t>Function</a:t>
            </a:r>
            <a:r>
              <a:rPr lang="it-IT" sz="900" dirty="0">
                <a:solidFill>
                  <a:schemeClr val="tx2"/>
                </a:solidFill>
              </a:rPr>
              <a:t> </a:t>
            </a:r>
            <a:r>
              <a:rPr lang="it-IT" sz="900" dirty="0" err="1">
                <a:solidFill>
                  <a:schemeClr val="tx2"/>
                </a:solidFill>
              </a:rPr>
              <a:t>Implement</a:t>
            </a:r>
            <a:r>
              <a:rPr lang="it-IT" sz="900" dirty="0">
                <a:solidFill>
                  <a:schemeClr val="tx2"/>
                </a:solidFill>
              </a:rPr>
              <a:t>.</a:t>
            </a:r>
            <a:endParaRPr lang="en-US" sz="900" dirty="0">
              <a:solidFill>
                <a:schemeClr val="tx2"/>
              </a:solidFill>
            </a:endParaRPr>
          </a:p>
        </p:txBody>
      </p:sp>
      <p:sp>
        <p:nvSpPr>
          <p:cNvPr id="121" name="Rettangolo ad angolo ripiegato 120">
            <a:extLst>
              <a:ext uri="{FF2B5EF4-FFF2-40B4-BE49-F238E27FC236}">
                <a16:creationId xmlns:a16="http://schemas.microsoft.com/office/drawing/2014/main" id="{AC2EC381-43B1-43A5-B6CD-B40687F0D5B0}"/>
              </a:ext>
            </a:extLst>
          </p:cNvPr>
          <p:cNvSpPr/>
          <p:nvPr/>
        </p:nvSpPr>
        <p:spPr>
          <a:xfrm>
            <a:off x="5135683" y="3095426"/>
            <a:ext cx="115521" cy="150572"/>
          </a:xfrm>
          <a:prstGeom prst="foldedCorner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ttangolo ad angolo ripiegato 121">
            <a:extLst>
              <a:ext uri="{FF2B5EF4-FFF2-40B4-BE49-F238E27FC236}">
                <a16:creationId xmlns:a16="http://schemas.microsoft.com/office/drawing/2014/main" id="{7E652DFC-BB41-4F11-A41F-09DD15CCFA22}"/>
              </a:ext>
            </a:extLst>
          </p:cNvPr>
          <p:cNvSpPr/>
          <p:nvPr/>
        </p:nvSpPr>
        <p:spPr>
          <a:xfrm>
            <a:off x="5271524" y="3092693"/>
            <a:ext cx="119922" cy="160130"/>
          </a:xfrm>
          <a:prstGeom prst="foldedCorner">
            <a:avLst/>
          </a:prstGeom>
          <a:pattFill prst="dashDnDiag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ttangolo ad angolo ripiegato 122">
            <a:extLst>
              <a:ext uri="{FF2B5EF4-FFF2-40B4-BE49-F238E27FC236}">
                <a16:creationId xmlns:a16="http://schemas.microsoft.com/office/drawing/2014/main" id="{18715504-8556-417D-93C8-06A36BEE04AB}"/>
              </a:ext>
            </a:extLst>
          </p:cNvPr>
          <p:cNvSpPr/>
          <p:nvPr/>
        </p:nvSpPr>
        <p:spPr>
          <a:xfrm>
            <a:off x="5047598" y="3907399"/>
            <a:ext cx="115521" cy="150572"/>
          </a:xfrm>
          <a:prstGeom prst="foldedCorner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ttangolo ad angolo ripiegato 123">
            <a:extLst>
              <a:ext uri="{FF2B5EF4-FFF2-40B4-BE49-F238E27FC236}">
                <a16:creationId xmlns:a16="http://schemas.microsoft.com/office/drawing/2014/main" id="{54600AB2-DA01-46F1-A577-44B157A36333}"/>
              </a:ext>
            </a:extLst>
          </p:cNvPr>
          <p:cNvSpPr/>
          <p:nvPr/>
        </p:nvSpPr>
        <p:spPr>
          <a:xfrm>
            <a:off x="5864684" y="3477043"/>
            <a:ext cx="101850" cy="137318"/>
          </a:xfrm>
          <a:prstGeom prst="foldedCorner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35C90F75-D1C7-4255-9EEA-63CD38D56583}"/>
              </a:ext>
            </a:extLst>
          </p:cNvPr>
          <p:cNvCxnSpPr>
            <a:stCxn id="106" idx="3"/>
            <a:endCxn id="115" idx="1"/>
          </p:cNvCxnSpPr>
          <p:nvPr/>
        </p:nvCxnSpPr>
        <p:spPr>
          <a:xfrm flipV="1">
            <a:off x="4240749" y="3327290"/>
            <a:ext cx="849215" cy="401092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Connettore 2 124">
            <a:extLst>
              <a:ext uri="{FF2B5EF4-FFF2-40B4-BE49-F238E27FC236}">
                <a16:creationId xmlns:a16="http://schemas.microsoft.com/office/drawing/2014/main" id="{FBC0887A-E27D-414F-A7C4-8E18373DA948}"/>
              </a:ext>
            </a:extLst>
          </p:cNvPr>
          <p:cNvCxnSpPr>
            <a:cxnSpLocks/>
            <a:stCxn id="106" idx="3"/>
            <a:endCxn id="111" idx="1"/>
          </p:cNvCxnSpPr>
          <p:nvPr/>
        </p:nvCxnSpPr>
        <p:spPr>
          <a:xfrm flipV="1">
            <a:off x="4240749" y="3716524"/>
            <a:ext cx="1566460" cy="11858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Connettore 2 125">
            <a:extLst>
              <a:ext uri="{FF2B5EF4-FFF2-40B4-BE49-F238E27FC236}">
                <a16:creationId xmlns:a16="http://schemas.microsoft.com/office/drawing/2014/main" id="{D0608189-E95F-4243-BE3E-F3C443B36B54}"/>
              </a:ext>
            </a:extLst>
          </p:cNvPr>
          <p:cNvCxnSpPr>
            <a:cxnSpLocks/>
            <a:stCxn id="106" idx="3"/>
            <a:endCxn id="100" idx="1"/>
          </p:cNvCxnSpPr>
          <p:nvPr/>
        </p:nvCxnSpPr>
        <p:spPr>
          <a:xfrm>
            <a:off x="4240749" y="3728382"/>
            <a:ext cx="746236" cy="40828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Freccia bidirezionale orizzontale 11">
            <a:extLst>
              <a:ext uri="{FF2B5EF4-FFF2-40B4-BE49-F238E27FC236}">
                <a16:creationId xmlns:a16="http://schemas.microsoft.com/office/drawing/2014/main" id="{8F1E93E2-E665-428E-A304-EA8D158841DE}"/>
              </a:ext>
            </a:extLst>
          </p:cNvPr>
          <p:cNvSpPr/>
          <p:nvPr/>
        </p:nvSpPr>
        <p:spPr>
          <a:xfrm>
            <a:off x="6214854" y="3366151"/>
            <a:ext cx="384937" cy="169361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30" name="Nuvola 129">
            <a:extLst>
              <a:ext uri="{FF2B5EF4-FFF2-40B4-BE49-F238E27FC236}">
                <a16:creationId xmlns:a16="http://schemas.microsoft.com/office/drawing/2014/main" id="{CE3398ED-5946-43A7-8E26-C6AEA5796B01}"/>
              </a:ext>
            </a:extLst>
          </p:cNvPr>
          <p:cNvSpPr/>
          <p:nvPr/>
        </p:nvSpPr>
        <p:spPr>
          <a:xfrm>
            <a:off x="6658206" y="2925967"/>
            <a:ext cx="1608876" cy="1049727"/>
          </a:xfrm>
          <a:prstGeom prst="cloud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2"/>
                </a:solidFill>
              </a:rPr>
              <a:t>Simulated CPS </a:t>
            </a:r>
            <a:r>
              <a:rPr lang="it-IT" sz="1200" dirty="0" smtClean="0">
                <a:solidFill>
                  <a:schemeClr val="tx2"/>
                </a:solidFill>
              </a:rPr>
              <a:t>, IoT </a:t>
            </a:r>
            <a:r>
              <a:rPr lang="it-IT" sz="1200" dirty="0">
                <a:solidFill>
                  <a:schemeClr val="tx2"/>
                </a:solidFill>
              </a:rPr>
              <a:t>Devices and Services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7BBAB83C-28D4-4750-99CF-92478FC4DE2B}"/>
              </a:ext>
            </a:extLst>
          </p:cNvPr>
          <p:cNvSpPr txBox="1"/>
          <p:nvPr/>
        </p:nvSpPr>
        <p:spPr>
          <a:xfrm>
            <a:off x="4553990" y="4257281"/>
            <a:ext cx="1747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tx2"/>
                </a:solidFill>
              </a:rPr>
              <a:t>Edge/Cloud Environment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299064D-C14A-4AB3-BBBA-C927CF7F2F97}"/>
              </a:ext>
            </a:extLst>
          </p:cNvPr>
          <p:cNvSpPr/>
          <p:nvPr/>
        </p:nvSpPr>
        <p:spPr>
          <a:xfrm>
            <a:off x="4616548" y="920383"/>
            <a:ext cx="705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IoT-ML</a:t>
            </a:r>
          </a:p>
        </p:txBody>
      </p:sp>
      <p:sp>
        <p:nvSpPr>
          <p:cNvPr id="128" name="Rettangolo 127">
            <a:extLst>
              <a:ext uri="{FF2B5EF4-FFF2-40B4-BE49-F238E27FC236}">
                <a16:creationId xmlns:a16="http://schemas.microsoft.com/office/drawing/2014/main" id="{FBC4D780-8E83-4E0E-98EC-2E6126182473}"/>
              </a:ext>
            </a:extLst>
          </p:cNvPr>
          <p:cNvSpPr/>
          <p:nvPr/>
        </p:nvSpPr>
        <p:spPr>
          <a:xfrm>
            <a:off x="4654064" y="1314066"/>
            <a:ext cx="5084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BIP</a:t>
            </a:r>
          </a:p>
        </p:txBody>
      </p:sp>
      <p:sp>
        <p:nvSpPr>
          <p:cNvPr id="138" name="Rettangolo 137">
            <a:extLst>
              <a:ext uri="{FF2B5EF4-FFF2-40B4-BE49-F238E27FC236}">
                <a16:creationId xmlns:a16="http://schemas.microsoft.com/office/drawing/2014/main" id="{14FD4E0F-786F-4BD4-8C9C-D1A8375BE00C}"/>
              </a:ext>
            </a:extLst>
          </p:cNvPr>
          <p:cNvSpPr/>
          <p:nvPr/>
        </p:nvSpPr>
        <p:spPr>
          <a:xfrm>
            <a:off x="4613867" y="1733444"/>
            <a:ext cx="1175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SystemC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-TLM</a:t>
            </a:r>
          </a:p>
        </p:txBody>
      </p:sp>
      <p:sp>
        <p:nvSpPr>
          <p:cNvPr id="139" name="Rettangolo 138">
            <a:extLst>
              <a:ext uri="{FF2B5EF4-FFF2-40B4-BE49-F238E27FC236}">
                <a16:creationId xmlns:a16="http://schemas.microsoft.com/office/drawing/2014/main" id="{2415A22E-904C-4B82-864D-A25CE276F1B4}"/>
              </a:ext>
            </a:extLst>
          </p:cNvPr>
          <p:cNvSpPr/>
          <p:nvPr/>
        </p:nvSpPr>
        <p:spPr>
          <a:xfrm>
            <a:off x="2997359" y="3263495"/>
            <a:ext cx="12795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BRAIN-IoT Fabric</a:t>
            </a:r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EF5DC815-06E7-41D4-8613-ABC4B9427414}"/>
              </a:ext>
            </a:extLst>
          </p:cNvPr>
          <p:cNvSpPr/>
          <p:nvPr/>
        </p:nvSpPr>
        <p:spPr>
          <a:xfrm>
            <a:off x="497850" y="2331317"/>
            <a:ext cx="8066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err="1">
                <a:solidFill>
                  <a:schemeClr val="tx2"/>
                </a:solidFill>
              </a:rPr>
              <a:t>SensiNact</a:t>
            </a:r>
            <a:endParaRPr lang="en-US" sz="1050" b="1" dirty="0">
              <a:solidFill>
                <a:schemeClr val="tx2"/>
              </a:solidFill>
            </a:endParaRPr>
          </a:p>
        </p:txBody>
      </p:sp>
      <p:pic>
        <p:nvPicPr>
          <p:cNvPr id="142" name="Image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209" y="565395"/>
            <a:ext cx="453894" cy="447998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4687827" y="1330072"/>
            <a:ext cx="408045" cy="271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982148" y="2596572"/>
            <a:ext cx="1106299" cy="422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517" y="1614187"/>
            <a:ext cx="544643" cy="550376"/>
          </a:xfrm>
          <a:prstGeom prst="rect">
            <a:avLst/>
          </a:prstGeom>
        </p:spPr>
      </p:pic>
      <p:sp>
        <p:nvSpPr>
          <p:cNvPr id="145" name="Rectangle à coins arrondis 144"/>
          <p:cNvSpPr/>
          <p:nvPr/>
        </p:nvSpPr>
        <p:spPr>
          <a:xfrm>
            <a:off x="6301584" y="501292"/>
            <a:ext cx="2209983" cy="5416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sz="1200" b="1" dirty="0" smtClean="0">
                <a:solidFill>
                  <a:schemeClr val="tx2"/>
                </a:solidFill>
              </a:rPr>
              <a:t>- Formal Modeling of </a:t>
            </a:r>
            <a:r>
              <a:rPr lang="en-US" sz="1200" b="1" dirty="0" err="1" smtClean="0">
                <a:solidFill>
                  <a:schemeClr val="tx2"/>
                </a:solidFill>
              </a:rPr>
              <a:t>IoT</a:t>
            </a:r>
            <a:r>
              <a:rPr lang="en-US" sz="1200" b="1" dirty="0" smtClean="0">
                <a:solidFill>
                  <a:schemeClr val="tx2"/>
                </a:solidFill>
              </a:rPr>
              <a:t> components behaviors and interactions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146" name="Segnaposto numero diapositiva 4"/>
          <p:cNvSpPr txBox="1">
            <a:spLocks/>
          </p:cNvSpPr>
          <p:nvPr/>
        </p:nvSpPr>
        <p:spPr>
          <a:xfrm>
            <a:off x="8658833" y="276538"/>
            <a:ext cx="267741" cy="1928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600" b="0" kern="1200">
                <a:solidFill>
                  <a:schemeClr val="bg1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8</a:t>
            </a:r>
          </a:p>
        </p:txBody>
      </p:sp>
      <p:sp>
        <p:nvSpPr>
          <p:cNvPr id="147" name="Rectangle à coins arrondis 146"/>
          <p:cNvSpPr/>
          <p:nvPr/>
        </p:nvSpPr>
        <p:spPr>
          <a:xfrm>
            <a:off x="6658206" y="1650124"/>
            <a:ext cx="1963557" cy="4876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sz="1200" b="1" dirty="0" smtClean="0">
                <a:solidFill>
                  <a:schemeClr val="tx2"/>
                </a:solidFill>
              </a:rPr>
              <a:t>- Formal verification of components models</a:t>
            </a:r>
            <a:endParaRPr lang="en-US" sz="1200" b="1" dirty="0">
              <a:solidFill>
                <a:schemeClr val="tx2"/>
              </a:solidFill>
            </a:endParaRPr>
          </a:p>
        </p:txBody>
      </p:sp>
      <p:cxnSp>
        <p:nvCxnSpPr>
          <p:cNvPr id="8" name="Connecteur droit avec flèche 7"/>
          <p:cNvCxnSpPr>
            <a:stCxn id="143" idx="3"/>
          </p:cNvCxnSpPr>
          <p:nvPr/>
        </p:nvCxnSpPr>
        <p:spPr>
          <a:xfrm flipV="1">
            <a:off x="5095872" y="920383"/>
            <a:ext cx="619128" cy="545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143" idx="3"/>
          </p:cNvCxnSpPr>
          <p:nvPr/>
        </p:nvCxnSpPr>
        <p:spPr>
          <a:xfrm>
            <a:off x="5095872" y="1466018"/>
            <a:ext cx="909240" cy="29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 flipH="1" flipV="1">
            <a:off x="1238300" y="1764854"/>
            <a:ext cx="754634" cy="83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à coins arrondis 148"/>
          <p:cNvSpPr/>
          <p:nvPr/>
        </p:nvSpPr>
        <p:spPr>
          <a:xfrm>
            <a:off x="7901" y="1258511"/>
            <a:ext cx="1712347" cy="4876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sz="1200" b="1" dirty="0" smtClean="0">
                <a:solidFill>
                  <a:schemeClr val="tx2"/>
                </a:solidFill>
              </a:rPr>
              <a:t>Deployable on </a:t>
            </a:r>
            <a:r>
              <a:rPr lang="en-US" sz="1200" b="1" dirty="0">
                <a:solidFill>
                  <a:schemeClr val="tx2"/>
                </a:solidFill>
              </a:rPr>
              <a:t>the </a:t>
            </a:r>
            <a:r>
              <a:rPr lang="en-US" sz="1200" b="1" dirty="0" smtClean="0">
                <a:solidFill>
                  <a:schemeClr val="tx2"/>
                </a:solidFill>
              </a:rPr>
              <a:t>runtime infrastructure</a:t>
            </a:r>
            <a:endParaRPr 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779FFFB9-34F4-43E2-AD22-26E9C05AB4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1" r="26361"/>
          <a:stretch>
            <a:fillRect/>
          </a:stretch>
        </p:blipFill>
        <p:spPr/>
      </p:pic>
      <p:sp>
        <p:nvSpPr>
          <p:cNvPr id="17" name="Rechteck 38"/>
          <p:cNvSpPr/>
          <p:nvPr/>
        </p:nvSpPr>
        <p:spPr>
          <a:xfrm>
            <a:off x="0" y="0"/>
            <a:ext cx="4691178" cy="5143500"/>
          </a:xfrm>
          <a:prstGeom prst="rect">
            <a:avLst/>
          </a:prstGeom>
          <a:solidFill>
            <a:srgbClr val="232D7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de-DE" sz="253"/>
          </a:p>
        </p:txBody>
      </p:sp>
      <p:sp>
        <p:nvSpPr>
          <p:cNvPr id="39" name="Textfeld 56"/>
          <p:cNvSpPr txBox="1"/>
          <p:nvPr/>
        </p:nvSpPr>
        <p:spPr>
          <a:xfrm>
            <a:off x="4748885" y="994796"/>
            <a:ext cx="3956791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 smtClean="0">
                <a:solidFill>
                  <a:schemeClr val="tx2"/>
                </a:solidFill>
              </a:rPr>
              <a:t>PART 1 : BRAINT-</a:t>
            </a:r>
            <a:r>
              <a:rPr lang="en-US" b="1" cap="all" dirty="0" err="1" smtClean="0">
                <a:solidFill>
                  <a:schemeClr val="tx2"/>
                </a:solidFill>
              </a:rPr>
              <a:t>I</a:t>
            </a:r>
            <a:r>
              <a:rPr lang="en-US" b="1" dirty="0" err="1" smtClean="0">
                <a:solidFill>
                  <a:schemeClr val="tx2"/>
                </a:solidFill>
              </a:rPr>
              <a:t>o</a:t>
            </a:r>
            <a:r>
              <a:rPr lang="en-US" b="1" cap="all" dirty="0" err="1" smtClean="0">
                <a:solidFill>
                  <a:schemeClr val="tx2"/>
                </a:solidFill>
              </a:rPr>
              <a:t>T</a:t>
            </a:r>
            <a:endParaRPr lang="de-DE" b="1" cap="all" dirty="0">
              <a:solidFill>
                <a:schemeClr val="tx2"/>
              </a:solidFill>
            </a:endParaRPr>
          </a:p>
        </p:txBody>
      </p:sp>
      <p:sp>
        <p:nvSpPr>
          <p:cNvPr id="41" name="Textfeld 58"/>
          <p:cNvSpPr txBox="1"/>
          <p:nvPr/>
        </p:nvSpPr>
        <p:spPr>
          <a:xfrm>
            <a:off x="4775997" y="2162098"/>
            <a:ext cx="3956790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 smtClean="0">
                <a:solidFill>
                  <a:schemeClr val="tx2"/>
                </a:solidFill>
              </a:rPr>
              <a:t>PART 2 : </a:t>
            </a:r>
            <a:r>
              <a:rPr lang="en-US" b="1" cap="all" dirty="0" err="1" smtClean="0">
                <a:solidFill>
                  <a:schemeClr val="tx2"/>
                </a:solidFill>
              </a:rPr>
              <a:t>I</a:t>
            </a:r>
            <a:r>
              <a:rPr lang="en-US" b="1" dirty="0" err="1" smtClean="0">
                <a:solidFill>
                  <a:schemeClr val="tx2"/>
                </a:solidFill>
              </a:rPr>
              <a:t>o</a:t>
            </a:r>
            <a:r>
              <a:rPr lang="en-US" b="1" cap="all" dirty="0" err="1" smtClean="0">
                <a:solidFill>
                  <a:schemeClr val="tx2"/>
                </a:solidFill>
              </a:rPr>
              <a:t>t</a:t>
            </a:r>
            <a:r>
              <a:rPr lang="en-US" b="1" cap="all" dirty="0" smtClean="0">
                <a:solidFill>
                  <a:schemeClr val="tx2"/>
                </a:solidFill>
              </a:rPr>
              <a:t> CONCEPTS AND ARCHITECTURE </a:t>
            </a:r>
            <a:endParaRPr lang="de-DE" b="1" cap="all" dirty="0">
              <a:solidFill>
                <a:schemeClr val="tx2"/>
              </a:solidFill>
            </a:endParaRPr>
          </a:p>
        </p:txBody>
      </p:sp>
      <p:sp>
        <p:nvSpPr>
          <p:cNvPr id="42" name="Textfeld 59"/>
          <p:cNvSpPr txBox="1"/>
          <p:nvPr/>
        </p:nvSpPr>
        <p:spPr>
          <a:xfrm>
            <a:off x="4748885" y="3535370"/>
            <a:ext cx="3956790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it-IT" b="1" cap="all" dirty="0" smtClean="0">
                <a:solidFill>
                  <a:schemeClr val="tx2"/>
                </a:solidFill>
              </a:rPr>
              <a:t>PART 3 : PROJECTION OVER A REAL CASE STUDY </a:t>
            </a:r>
            <a:endParaRPr lang="it-IT" b="1" cap="all" dirty="0">
              <a:solidFill>
                <a:schemeClr val="tx2"/>
              </a:solidFill>
            </a:endParaRPr>
          </a:p>
        </p:txBody>
      </p:sp>
      <p:sp>
        <p:nvSpPr>
          <p:cNvPr id="22" name="Ellipse 33"/>
          <p:cNvSpPr/>
          <p:nvPr/>
        </p:nvSpPr>
        <p:spPr>
          <a:xfrm>
            <a:off x="3910652" y="806983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>
              <a:solidFill>
                <a:schemeClr val="bg1"/>
              </a:solidFill>
            </a:endParaRPr>
          </a:p>
        </p:txBody>
      </p:sp>
      <p:sp>
        <p:nvSpPr>
          <p:cNvPr id="49" name="AutoShape 4"/>
          <p:cNvSpPr>
            <a:spLocks/>
          </p:cNvSpPr>
          <p:nvPr/>
        </p:nvSpPr>
        <p:spPr bwMode="auto">
          <a:xfrm>
            <a:off x="3827173" y="723207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2" name="Ellipse 33"/>
          <p:cNvSpPr/>
          <p:nvPr/>
        </p:nvSpPr>
        <p:spPr>
          <a:xfrm>
            <a:off x="3937764" y="2007095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 dirty="0">
              <a:solidFill>
                <a:schemeClr val="bg1"/>
              </a:solidFill>
            </a:endParaRPr>
          </a:p>
        </p:txBody>
      </p:sp>
      <p:sp>
        <p:nvSpPr>
          <p:cNvPr id="54" name="AutoShape 4"/>
          <p:cNvSpPr>
            <a:spLocks/>
          </p:cNvSpPr>
          <p:nvPr/>
        </p:nvSpPr>
        <p:spPr bwMode="auto">
          <a:xfrm>
            <a:off x="3854285" y="1923319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6" name="Ellipse 33"/>
          <p:cNvSpPr/>
          <p:nvPr/>
        </p:nvSpPr>
        <p:spPr>
          <a:xfrm>
            <a:off x="3910652" y="3413176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 dirty="0">
              <a:solidFill>
                <a:schemeClr val="bg1"/>
              </a:solidFill>
            </a:endParaRPr>
          </a:p>
        </p:txBody>
      </p:sp>
      <p:sp>
        <p:nvSpPr>
          <p:cNvPr id="58" name="AutoShape 4"/>
          <p:cNvSpPr>
            <a:spLocks/>
          </p:cNvSpPr>
          <p:nvPr/>
        </p:nvSpPr>
        <p:spPr bwMode="auto">
          <a:xfrm>
            <a:off x="3827173" y="3329400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8" name="Rettangolo 47"/>
          <p:cNvSpPr/>
          <p:nvPr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AutoShape 19">
            <a:extLst>
              <a:ext uri="{FF2B5EF4-FFF2-40B4-BE49-F238E27FC236}">
                <a16:creationId xmlns:a16="http://schemas.microsoft.com/office/drawing/2014/main" id="{7BF49687-61DF-486B-8713-91BFBBD7335E}"/>
              </a:ext>
            </a:extLst>
          </p:cNvPr>
          <p:cNvSpPr>
            <a:spLocks/>
          </p:cNvSpPr>
          <p:nvPr/>
        </p:nvSpPr>
        <p:spPr bwMode="auto">
          <a:xfrm>
            <a:off x="3990840" y="919362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1" name="AutoShape 19">
            <a:extLst>
              <a:ext uri="{FF2B5EF4-FFF2-40B4-BE49-F238E27FC236}">
                <a16:creationId xmlns:a16="http://schemas.microsoft.com/office/drawing/2014/main" id="{C85F64BC-3437-44B0-9D23-2301040046D6}"/>
              </a:ext>
            </a:extLst>
          </p:cNvPr>
          <p:cNvSpPr>
            <a:spLocks/>
          </p:cNvSpPr>
          <p:nvPr/>
        </p:nvSpPr>
        <p:spPr bwMode="auto">
          <a:xfrm>
            <a:off x="3990840" y="3525555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3" name="AutoShape 19">
            <a:extLst>
              <a:ext uri="{FF2B5EF4-FFF2-40B4-BE49-F238E27FC236}">
                <a16:creationId xmlns:a16="http://schemas.microsoft.com/office/drawing/2014/main" id="{8076BA3D-B39C-497A-9CBF-AE1EF81BA0FC}"/>
              </a:ext>
            </a:extLst>
          </p:cNvPr>
          <p:cNvSpPr>
            <a:spLocks/>
          </p:cNvSpPr>
          <p:nvPr/>
        </p:nvSpPr>
        <p:spPr bwMode="auto">
          <a:xfrm>
            <a:off x="4017952" y="2149016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7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>
          <a:xfrm>
            <a:off x="8672206" y="290445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20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46034" y="504635"/>
            <a:ext cx="5965770" cy="11669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2"/>
                </a:solidFill>
              </a:rPr>
              <a:t>- Highly </a:t>
            </a:r>
            <a:r>
              <a:rPr lang="en-US" b="1" dirty="0">
                <a:solidFill>
                  <a:schemeClr val="tx2"/>
                </a:solidFill>
              </a:rPr>
              <a:t>expressive </a:t>
            </a:r>
            <a:r>
              <a:rPr lang="en-US" b="1" dirty="0" smtClean="0">
                <a:solidFill>
                  <a:schemeClr val="tx2"/>
                </a:solidFill>
              </a:rPr>
              <a:t>component-based language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- Separation </a:t>
            </a:r>
            <a:r>
              <a:rPr lang="en-US" b="1" dirty="0">
                <a:solidFill>
                  <a:schemeClr val="tx2"/>
                </a:solidFill>
              </a:rPr>
              <a:t>between architecture </a:t>
            </a:r>
            <a:r>
              <a:rPr lang="en-US" b="1" dirty="0" smtClean="0">
                <a:solidFill>
                  <a:schemeClr val="tx2"/>
                </a:solidFill>
              </a:rPr>
              <a:t>and behavior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- Complex </a:t>
            </a:r>
            <a:r>
              <a:rPr lang="en-US" b="1" dirty="0">
                <a:solidFill>
                  <a:schemeClr val="tx2"/>
                </a:solidFill>
              </a:rPr>
              <a:t>system modeling and </a:t>
            </a:r>
            <a:r>
              <a:rPr lang="en-US" b="1" dirty="0" smtClean="0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26" name="Titolo 7"/>
          <p:cNvSpPr>
            <a:spLocks noGrp="1"/>
          </p:cNvSpPr>
          <p:nvPr>
            <p:ph type="title"/>
          </p:nvPr>
        </p:nvSpPr>
        <p:spPr>
          <a:xfrm>
            <a:off x="170996" y="161952"/>
            <a:ext cx="8408008" cy="346075"/>
          </a:xfrm>
        </p:spPr>
        <p:txBody>
          <a:bodyPr>
            <a:normAutofit fontScale="90000"/>
          </a:bodyPr>
          <a:lstStyle/>
          <a:p>
            <a:r>
              <a:rPr lang="fr-FR" altLang="en-US" dirty="0" smtClean="0"/>
              <a:t>BIP </a:t>
            </a:r>
            <a:r>
              <a:rPr lang="en-US" altLang="en-US" dirty="0" smtClean="0"/>
              <a:t>language</a:t>
            </a:r>
            <a:endParaRPr lang="en-US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749703" y="1693571"/>
            <a:ext cx="6917664" cy="142720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/>
                </a:solidFill>
              </a:rPr>
              <a:t>Components = layered composition of</a:t>
            </a:r>
          </a:p>
          <a:p>
            <a:r>
              <a:rPr lang="en-US" b="1" dirty="0">
                <a:solidFill>
                  <a:schemeClr val="tx2"/>
                </a:solidFill>
              </a:rPr>
              <a:t>– 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en-US" b="1" dirty="0">
                <a:solidFill>
                  <a:schemeClr val="tx2"/>
                </a:solidFill>
              </a:rPr>
              <a:t>ehavior, atomic functional units (automata + code + timing </a:t>
            </a:r>
            <a:r>
              <a:rPr lang="en-US" b="1" dirty="0" smtClean="0">
                <a:solidFill>
                  <a:schemeClr val="tx2"/>
                </a:solidFill>
              </a:rPr>
              <a:t>constraints</a:t>
            </a:r>
            <a:r>
              <a:rPr lang="en-US" b="1" dirty="0">
                <a:solidFill>
                  <a:schemeClr val="tx2"/>
                </a:solidFill>
              </a:rPr>
              <a:t>, </a:t>
            </a:r>
            <a:r>
              <a:rPr lang="en-US" b="1" dirty="0" smtClean="0">
                <a:solidFill>
                  <a:schemeClr val="tx2"/>
                </a:solidFill>
              </a:rPr>
              <a:t>stochastic semantic)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– </a:t>
            </a: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b="1" dirty="0">
                <a:solidFill>
                  <a:schemeClr val="tx2"/>
                </a:solidFill>
              </a:rPr>
              <a:t>nteractions, cooperation between actions of behavior</a:t>
            </a:r>
          </a:p>
          <a:p>
            <a:r>
              <a:rPr lang="en-US" b="1" dirty="0">
                <a:solidFill>
                  <a:schemeClr val="tx2"/>
                </a:solidFill>
              </a:rPr>
              <a:t>–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>
                <a:solidFill>
                  <a:schemeClr val="tx2"/>
                </a:solidFill>
              </a:rPr>
              <a:t>riorities, conflict resolution between interactions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2" y="3398068"/>
            <a:ext cx="5025853" cy="16898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013" y="3452096"/>
            <a:ext cx="2851193" cy="163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68" y="1648645"/>
            <a:ext cx="4224466" cy="2864045"/>
          </a:xfrm>
          <a:prstGeom prst="rect">
            <a:avLst/>
          </a:prstGeom>
        </p:spPr>
      </p:pic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>
          <a:xfrm>
            <a:off x="8659849" y="284267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21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64748" y="632211"/>
            <a:ext cx="5746813" cy="69053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2"/>
                </a:solidFill>
              </a:rPr>
              <a:t>-IDE </a:t>
            </a:r>
            <a:r>
              <a:rPr lang="en-US" b="1" dirty="0">
                <a:solidFill>
                  <a:schemeClr val="tx2"/>
                </a:solidFill>
              </a:rPr>
              <a:t>for modeling and analysis of BIP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-Verification </a:t>
            </a:r>
            <a:r>
              <a:rPr lang="en-US" b="1" dirty="0">
                <a:solidFill>
                  <a:schemeClr val="tx2"/>
                </a:solidFill>
              </a:rPr>
              <a:t>using </a:t>
            </a:r>
            <a:r>
              <a:rPr lang="en-US" b="1" dirty="0" smtClean="0">
                <a:solidFill>
                  <a:schemeClr val="tx2"/>
                </a:solidFill>
              </a:rPr>
              <a:t>Statistical </a:t>
            </a:r>
            <a:r>
              <a:rPr lang="en-US" b="1" dirty="0">
                <a:solidFill>
                  <a:schemeClr val="tx2"/>
                </a:solidFill>
              </a:rPr>
              <a:t>Model Checking</a:t>
            </a:r>
          </a:p>
        </p:txBody>
      </p:sp>
      <p:sp>
        <p:nvSpPr>
          <p:cNvPr id="26" name="Titolo 7"/>
          <p:cNvSpPr>
            <a:spLocks noGrp="1"/>
          </p:cNvSpPr>
          <p:nvPr>
            <p:ph type="title"/>
          </p:nvPr>
        </p:nvSpPr>
        <p:spPr>
          <a:xfrm>
            <a:off x="170996" y="161952"/>
            <a:ext cx="8408008" cy="346075"/>
          </a:xfrm>
        </p:spPr>
        <p:txBody>
          <a:bodyPr>
            <a:normAutofit fontScale="90000"/>
          </a:bodyPr>
          <a:lstStyle/>
          <a:p>
            <a:r>
              <a:rPr lang="fr-FR" altLang="en-US" i="1" dirty="0" smtClean="0"/>
              <a:t>S</a:t>
            </a:r>
            <a:r>
              <a:rPr lang="fr-FR" altLang="en-US" dirty="0"/>
              <a:t>BIP (BIP-SMC)</a:t>
            </a:r>
            <a:endParaRPr lang="it-IT" dirty="0"/>
          </a:p>
        </p:txBody>
      </p:sp>
      <p:sp>
        <p:nvSpPr>
          <p:cNvPr id="17" name="Rectangle 16"/>
          <p:cNvSpPr/>
          <p:nvPr/>
        </p:nvSpPr>
        <p:spPr>
          <a:xfrm>
            <a:off x="133110" y="1486913"/>
            <a:ext cx="1894840" cy="502920"/>
          </a:xfrm>
          <a:prstGeom prst="wedgeRectCallout">
            <a:avLst>
              <a:gd name="adj1" fmla="val 64482"/>
              <a:gd name="adj2" fmla="val 39623"/>
            </a:avLst>
          </a:prstGeom>
          <a:solidFill>
            <a:schemeClr val="accent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Stochastic Model</a:t>
            </a: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BIP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61865" y="1397185"/>
            <a:ext cx="1894840" cy="502920"/>
          </a:xfrm>
          <a:prstGeom prst="wedgeRectCallout">
            <a:avLst>
              <a:gd name="adj1" fmla="val -66088"/>
              <a:gd name="adj2" fmla="val 42653"/>
            </a:avLst>
          </a:prstGeom>
          <a:solidFill>
            <a:schemeClr val="accent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Properties</a:t>
            </a:r>
          </a:p>
          <a:p>
            <a:pPr algn="ctr"/>
            <a:r>
              <a:rPr lang="fr-FR" sz="1600" b="1" dirty="0" smtClean="0">
                <a:solidFill>
                  <a:schemeClr val="tx2"/>
                </a:solidFill>
              </a:rPr>
              <a:t>LTL/MTL</a:t>
            </a:r>
            <a:endParaRPr lang="fr-FR" sz="1600" b="1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81369" y="3604467"/>
            <a:ext cx="3682312" cy="957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b="1" dirty="0" smtClean="0">
                <a:solidFill>
                  <a:schemeClr val="tx2"/>
                </a:solidFill>
              </a:rPr>
              <a:t>Qualitative</a:t>
            </a:r>
            <a:r>
              <a:rPr lang="it-IT" sz="1400" b="1" dirty="0"/>
              <a:t> </a:t>
            </a:r>
            <a:r>
              <a:rPr lang="it-IT" sz="1400" b="1" dirty="0" smtClean="0">
                <a:solidFill>
                  <a:schemeClr val="tx2"/>
                </a:solidFill>
              </a:rPr>
              <a:t>analysis</a:t>
            </a:r>
          </a:p>
          <a:p>
            <a:r>
              <a:rPr lang="fr-FR" sz="1400" dirty="0"/>
              <a:t>Is the </a:t>
            </a:r>
            <a:r>
              <a:rPr lang="fr-FR" sz="1400" dirty="0" err="1"/>
              <a:t>probability</a:t>
            </a:r>
            <a:r>
              <a:rPr lang="fr-FR" sz="1400" dirty="0"/>
              <a:t> </a:t>
            </a:r>
            <a:r>
              <a:rPr lang="fr-FR" sz="1400" dirty="0" err="1"/>
              <a:t>that</a:t>
            </a:r>
            <a:r>
              <a:rPr lang="fr-FR" sz="1400" dirty="0"/>
              <a:t> the system </a:t>
            </a:r>
            <a:r>
              <a:rPr lang="fr-FR" sz="1400" b="1" dirty="0">
                <a:latin typeface="Lucida Calligraphy" pitchFamily="66" charset="0"/>
              </a:rPr>
              <a:t>M</a:t>
            </a:r>
            <a:r>
              <a:rPr lang="fr-FR" sz="1400" dirty="0"/>
              <a:t> </a:t>
            </a:r>
            <a:r>
              <a:rPr lang="fr-FR" sz="1400" dirty="0" err="1"/>
              <a:t>satisfies</a:t>
            </a:r>
            <a:r>
              <a:rPr lang="fr-FR" sz="1400" dirty="0"/>
              <a:t> the </a:t>
            </a:r>
            <a:r>
              <a:rPr lang="fr-FR" sz="1400" dirty="0" err="1"/>
              <a:t>property</a:t>
            </a:r>
            <a:r>
              <a:rPr lang="fr-FR" sz="1400" dirty="0"/>
              <a:t> </a:t>
            </a:r>
            <a:r>
              <a:rPr lang="el-GR" sz="1400" b="1" i="1" dirty="0"/>
              <a:t>φ</a:t>
            </a:r>
            <a:r>
              <a:rPr lang="fr-FR" sz="1400" dirty="0"/>
              <a:t> </a:t>
            </a:r>
            <a:r>
              <a:rPr lang="fr-FR" sz="1400" dirty="0" err="1"/>
              <a:t>greater</a:t>
            </a:r>
            <a:r>
              <a:rPr lang="fr-FR" sz="1400" dirty="0"/>
              <a:t> or </a:t>
            </a:r>
            <a:r>
              <a:rPr lang="fr-FR" sz="1400" dirty="0" err="1"/>
              <a:t>equal</a:t>
            </a:r>
            <a:r>
              <a:rPr lang="fr-FR" sz="1400" dirty="0"/>
              <a:t> </a:t>
            </a:r>
            <a:r>
              <a:rPr lang="fr-FR" sz="1400" dirty="0" err="1"/>
              <a:t>than</a:t>
            </a:r>
            <a:r>
              <a:rPr lang="fr-FR" sz="1400" dirty="0"/>
              <a:t> a </a:t>
            </a:r>
            <a:r>
              <a:rPr lang="fr-FR" sz="1400" dirty="0" err="1"/>
              <a:t>threashold</a:t>
            </a:r>
            <a:r>
              <a:rPr lang="fr-FR" sz="1400" dirty="0"/>
              <a:t> </a:t>
            </a:r>
            <a:r>
              <a:rPr lang="el-GR" sz="1400" b="1" i="1" dirty="0"/>
              <a:t>θ</a:t>
            </a:r>
            <a:r>
              <a:rPr lang="fr-FR" sz="1400" dirty="0" smtClean="0"/>
              <a:t>?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321" y="3604467"/>
            <a:ext cx="3608172" cy="957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b="1" dirty="0" smtClean="0">
                <a:solidFill>
                  <a:schemeClr val="tx2"/>
                </a:solidFill>
              </a:rPr>
              <a:t>Quantitative </a:t>
            </a:r>
            <a:r>
              <a:rPr lang="it-IT" sz="1400" b="1" dirty="0" smtClean="0">
                <a:solidFill>
                  <a:schemeClr val="tx2"/>
                </a:solidFill>
              </a:rPr>
              <a:t>analysis</a:t>
            </a:r>
          </a:p>
          <a:p>
            <a:r>
              <a:rPr lang="fr-FR" sz="1400" dirty="0" err="1"/>
              <a:t>What</a:t>
            </a:r>
            <a:r>
              <a:rPr lang="fr-FR" sz="1400" dirty="0"/>
              <a:t> </a:t>
            </a:r>
            <a:r>
              <a:rPr lang="fr-FR" sz="1400" dirty="0" err="1"/>
              <a:t>is</a:t>
            </a:r>
            <a:r>
              <a:rPr lang="fr-FR" sz="1400" dirty="0"/>
              <a:t> the </a:t>
            </a:r>
            <a:r>
              <a:rPr lang="fr-FR" sz="1400" dirty="0" err="1"/>
              <a:t>probability</a:t>
            </a:r>
            <a:r>
              <a:rPr lang="fr-FR" sz="1400" dirty="0"/>
              <a:t> </a:t>
            </a:r>
            <a:r>
              <a:rPr lang="fr-FR" sz="1400" dirty="0" err="1"/>
              <a:t>that</a:t>
            </a:r>
            <a:r>
              <a:rPr lang="fr-FR" sz="1400" dirty="0"/>
              <a:t> the system </a:t>
            </a:r>
            <a:r>
              <a:rPr lang="fr-FR" sz="1400" b="1" dirty="0">
                <a:latin typeface="Lucida Calligraphy" pitchFamily="66" charset="0"/>
              </a:rPr>
              <a:t>M</a:t>
            </a:r>
            <a:r>
              <a:rPr lang="fr-FR" sz="1400" dirty="0"/>
              <a:t> </a:t>
            </a:r>
            <a:r>
              <a:rPr lang="fr-FR" sz="1400" dirty="0" err="1"/>
              <a:t>satisfies</a:t>
            </a:r>
            <a:r>
              <a:rPr lang="fr-FR" sz="1400" dirty="0"/>
              <a:t> the </a:t>
            </a:r>
            <a:r>
              <a:rPr lang="fr-FR" sz="1400" dirty="0" err="1"/>
              <a:t>property</a:t>
            </a:r>
            <a:r>
              <a:rPr lang="fr-FR" sz="1400" dirty="0"/>
              <a:t> </a:t>
            </a:r>
            <a:r>
              <a:rPr lang="el-GR" sz="1400" b="1" i="1" dirty="0"/>
              <a:t>φ</a:t>
            </a:r>
            <a:r>
              <a:rPr lang="fr-FR" sz="1400" dirty="0" smtClean="0"/>
              <a:t>?</a:t>
            </a:r>
            <a:r>
              <a:rPr lang="it-IT" sz="1400" b="1" dirty="0" smtClean="0">
                <a:solidFill>
                  <a:schemeClr val="tx2"/>
                </a:solidFill>
              </a:rPr>
              <a:t> </a:t>
            </a:r>
            <a:endParaRPr lang="fr-FR" sz="1400" b="1" dirty="0" smtClean="0">
              <a:solidFill>
                <a:schemeClr val="tx2"/>
              </a:solidFill>
            </a:endParaRPr>
          </a:p>
          <a:p>
            <a:endParaRPr lang="fr-FR" dirty="0" smtClean="0">
              <a:solidFill>
                <a:schemeClr val="tx2"/>
              </a:solidFill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H="1">
            <a:off x="3466070" y="3132438"/>
            <a:ext cx="549876" cy="47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5103738" y="3163330"/>
            <a:ext cx="617440" cy="44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57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22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BIP Model : Clock SYNCHRONIZATION (Atom)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81329" y="713363"/>
            <a:ext cx="6258126" cy="3444396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4346203" y="1394058"/>
            <a:ext cx="830094" cy="784698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490356" y="3221370"/>
            <a:ext cx="667966" cy="6614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Connecteur en arc 20"/>
          <p:cNvCxnSpPr>
            <a:stCxn id="8" idx="6"/>
            <a:endCxn id="9" idx="6"/>
          </p:cNvCxnSpPr>
          <p:nvPr/>
        </p:nvCxnSpPr>
        <p:spPr>
          <a:xfrm flipH="1">
            <a:off x="5158322" y="1786407"/>
            <a:ext cx="17975" cy="1765704"/>
          </a:xfrm>
          <a:prstGeom prst="curvedConnector3">
            <a:avLst>
              <a:gd name="adj1" fmla="val -127176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rc 22"/>
          <p:cNvCxnSpPr>
            <a:stCxn id="9" idx="2"/>
            <a:endCxn id="8" idx="2"/>
          </p:cNvCxnSpPr>
          <p:nvPr/>
        </p:nvCxnSpPr>
        <p:spPr>
          <a:xfrm rot="10800000">
            <a:off x="4346204" y="1786407"/>
            <a:ext cx="144153" cy="1765704"/>
          </a:xfrm>
          <a:prstGeom prst="curvedConnector3">
            <a:avLst>
              <a:gd name="adj1" fmla="val 25858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èche vers le bas 26"/>
          <p:cNvSpPr/>
          <p:nvPr/>
        </p:nvSpPr>
        <p:spPr>
          <a:xfrm>
            <a:off x="4740033" y="1157484"/>
            <a:ext cx="84306" cy="265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7776452" y="1509408"/>
            <a:ext cx="99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synchronize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76452" y="2460312"/>
            <a:ext cx="109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updateClock</a:t>
            </a:r>
            <a:endParaRPr lang="en-US" sz="1200" dirty="0"/>
          </a:p>
        </p:txBody>
      </p:sp>
      <p:sp>
        <p:nvSpPr>
          <p:cNvPr id="32" name="Ellipse 31"/>
          <p:cNvSpPr/>
          <p:nvPr/>
        </p:nvSpPr>
        <p:spPr>
          <a:xfrm>
            <a:off x="7536293" y="1579574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7536293" y="2549210"/>
            <a:ext cx="194553" cy="20103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ZoneTexte 34"/>
          <p:cNvSpPr txBox="1"/>
          <p:nvPr/>
        </p:nvSpPr>
        <p:spPr>
          <a:xfrm>
            <a:off x="1396872" y="1777443"/>
            <a:ext cx="2772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updateClock</a:t>
            </a:r>
            <a:r>
              <a:rPr lang="en-US" sz="1200" dirty="0" smtClean="0"/>
              <a:t>()</a:t>
            </a:r>
          </a:p>
          <a:p>
            <a:endParaRPr lang="en-US" sz="1200" dirty="0"/>
          </a:p>
          <a:p>
            <a:r>
              <a:rPr lang="en-US" sz="1200" dirty="0"/>
              <a:t>LOCAL_CLOCK := </a:t>
            </a:r>
            <a:r>
              <a:rPr lang="en-US" sz="1200" b="1" i="1" dirty="0" err="1"/>
              <a:t>avg</a:t>
            </a:r>
            <a:r>
              <a:rPr lang="en-US" sz="1200" dirty="0"/>
              <a:t>(LOCAL_CLOCK, EXTERN_CLOCK);</a:t>
            </a:r>
          </a:p>
          <a:p>
            <a:endParaRPr lang="en-US" sz="1200" dirty="0"/>
          </a:p>
          <a:p>
            <a:r>
              <a:rPr lang="en-US" sz="1200" dirty="0"/>
              <a:t>LOCAL_CLOCK := LOCAL_CLOCK +1;</a:t>
            </a:r>
          </a:p>
          <a:p>
            <a:endParaRPr lang="en-US" sz="1200" dirty="0"/>
          </a:p>
        </p:txBody>
      </p:sp>
      <p:sp>
        <p:nvSpPr>
          <p:cNvPr id="36" name="ZoneTexte 35"/>
          <p:cNvSpPr txBox="1"/>
          <p:nvPr/>
        </p:nvSpPr>
        <p:spPr>
          <a:xfrm>
            <a:off x="5231729" y="1854795"/>
            <a:ext cx="24534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Synchronize</a:t>
            </a:r>
          </a:p>
          <a:p>
            <a:pPr algn="ctr"/>
            <a:r>
              <a:rPr lang="en-US" sz="1100" dirty="0" smtClean="0"/>
              <a:t>(</a:t>
            </a:r>
            <a:r>
              <a:rPr lang="en-US" sz="1100" dirty="0"/>
              <a:t>EXTERN_CLOCK, LOCAL_CLOCK</a:t>
            </a:r>
            <a:r>
              <a:rPr lang="en-US" sz="1100" dirty="0" smtClean="0"/>
              <a:t>)</a:t>
            </a:r>
          </a:p>
          <a:p>
            <a:endParaRPr lang="en-US" sz="1100" dirty="0" smtClean="0"/>
          </a:p>
        </p:txBody>
      </p:sp>
      <p:sp>
        <p:nvSpPr>
          <p:cNvPr id="43" name="ZoneTexte 42"/>
          <p:cNvSpPr txBox="1"/>
          <p:nvPr/>
        </p:nvSpPr>
        <p:spPr>
          <a:xfrm>
            <a:off x="3763284" y="707295"/>
            <a:ext cx="1322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Robot (id: </a:t>
            </a:r>
            <a:r>
              <a:rPr lang="en-US" sz="1400" dirty="0" err="1" smtClean="0"/>
              <a:t>int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71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98315" y="953312"/>
            <a:ext cx="8177719" cy="2445872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Compound()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23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BIP Model : Clock SYNCHRONIZATION (COMPOUND)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51235" y="2052696"/>
            <a:ext cx="2052817" cy="1194065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Robot: r1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56850" y="1684555"/>
            <a:ext cx="99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synchronize</a:t>
            </a:r>
          </a:p>
        </p:txBody>
      </p:sp>
      <p:sp>
        <p:nvSpPr>
          <p:cNvPr id="24" name="Ellipse 23"/>
          <p:cNvSpPr/>
          <p:nvPr/>
        </p:nvSpPr>
        <p:spPr>
          <a:xfrm>
            <a:off x="1985960" y="1961554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94174" y="2070076"/>
            <a:ext cx="1910004" cy="1194065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Robot: r1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218985" y="1694587"/>
            <a:ext cx="99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synchronize</a:t>
            </a:r>
          </a:p>
        </p:txBody>
      </p:sp>
      <p:sp>
        <p:nvSpPr>
          <p:cNvPr id="34" name="Ellipse 33"/>
          <p:cNvSpPr/>
          <p:nvPr/>
        </p:nvSpPr>
        <p:spPr>
          <a:xfrm>
            <a:off x="7107926" y="1952177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en angle 9"/>
          <p:cNvCxnSpPr>
            <a:stCxn id="24" idx="0"/>
            <a:endCxn id="34" idx="0"/>
          </p:cNvCxnSpPr>
          <p:nvPr/>
        </p:nvCxnSpPr>
        <p:spPr>
          <a:xfrm rot="5400000" flipH="1" flipV="1">
            <a:off x="4639532" y="-604117"/>
            <a:ext cx="9377" cy="5121966"/>
          </a:xfrm>
          <a:prstGeom prst="bentConnector3">
            <a:avLst>
              <a:gd name="adj1" fmla="val 253788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50825" y="3532710"/>
            <a:ext cx="817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‘’ </a:t>
            </a:r>
            <a:r>
              <a:rPr lang="en-US" dirty="0" err="1" smtClean="0"/>
              <a:t>connector_synchronization</a:t>
            </a:r>
            <a:r>
              <a:rPr lang="en-US" dirty="0" smtClean="0"/>
              <a:t> ‘’ is necessary to link components. So, it needs behavior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2083237" y="1424881"/>
            <a:ext cx="5430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connector_synchronization</a:t>
            </a:r>
            <a:r>
              <a:rPr lang="en-US" sz="1400" b="1" dirty="0" smtClean="0"/>
              <a:t> (r1.synchronize , r2.synchronize)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22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24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BIP we distinguish two types of connectors: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(1) Broadcast connector </a:t>
            </a:r>
            <a:r>
              <a:rPr lang="en-US" dirty="0" smtClean="0"/>
              <a:t>: One or multiple ports initiators</a:t>
            </a:r>
          </a:p>
          <a:p>
            <a:pPr lvl="1"/>
            <a:r>
              <a:rPr lang="en-US" dirty="0" err="1" smtClean="0"/>
              <a:t>Exp</a:t>
            </a:r>
            <a:r>
              <a:rPr lang="en-US" dirty="0" smtClean="0"/>
              <a:t>: p and q are initiator candidates,  Interaction = {p,  q,  p q}</a:t>
            </a:r>
          </a:p>
          <a:p>
            <a:pPr lvl="1"/>
            <a:endParaRPr lang="en-US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BIP Model : Clock SYNCHRONIZATION </a:t>
            </a:r>
            <a:r>
              <a:rPr lang="en-US" dirty="0" smtClean="0"/>
              <a:t>(CONNECTOR)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603115" y="1524000"/>
            <a:ext cx="6076546" cy="13849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200" b="1" dirty="0"/>
              <a:t>connector type </a:t>
            </a:r>
            <a:r>
              <a:rPr lang="en-US" sz="1200" dirty="0" err="1"/>
              <a:t>connector_synchronization</a:t>
            </a:r>
            <a:r>
              <a:rPr lang="en-US" sz="1200" dirty="0"/>
              <a:t> (Port_Type_1 p, Port_Type_1 q)</a:t>
            </a:r>
          </a:p>
          <a:p>
            <a:r>
              <a:rPr lang="en-US" sz="1200" dirty="0"/>
              <a:t>        </a:t>
            </a:r>
            <a:r>
              <a:rPr lang="en-US" sz="1200" b="1" dirty="0"/>
              <a:t>define</a:t>
            </a:r>
            <a:r>
              <a:rPr lang="en-US" sz="1200" dirty="0"/>
              <a:t>  p'    q'</a:t>
            </a:r>
          </a:p>
          <a:p>
            <a:r>
              <a:rPr lang="en-US" sz="1200" dirty="0"/>
              <a:t>        </a:t>
            </a:r>
            <a:r>
              <a:rPr lang="en-US" sz="1200" b="1" dirty="0"/>
              <a:t>on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p</a:t>
            </a:r>
          </a:p>
          <a:p>
            <a:r>
              <a:rPr lang="en-US" sz="1200" dirty="0"/>
              <a:t>        </a:t>
            </a:r>
            <a:r>
              <a:rPr lang="en-US" sz="1200" b="1" dirty="0"/>
              <a:t>on</a:t>
            </a:r>
            <a:r>
              <a:rPr lang="en-US" sz="1200" dirty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q</a:t>
            </a:r>
            <a:endParaRPr lang="en-US" sz="1200" b="1" dirty="0">
              <a:solidFill>
                <a:srgbClr val="FF0000"/>
              </a:solidFill>
            </a:endParaRPr>
          </a:p>
          <a:p>
            <a:r>
              <a:rPr lang="en-US" sz="1200" dirty="0"/>
              <a:t>        </a:t>
            </a:r>
            <a:r>
              <a:rPr lang="en-US" sz="1200" b="1" dirty="0"/>
              <a:t>on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p </a:t>
            </a:r>
            <a:r>
              <a:rPr lang="en-US" sz="1200" b="1" dirty="0" smtClean="0">
                <a:solidFill>
                  <a:srgbClr val="FF0000"/>
                </a:solidFill>
              </a:rPr>
              <a:t>q</a:t>
            </a:r>
            <a:r>
              <a:rPr lang="en-US" sz="1200" dirty="0" smtClean="0"/>
              <a:t>  </a:t>
            </a:r>
            <a:r>
              <a:rPr lang="en-US" sz="1200" b="1" dirty="0"/>
              <a:t>up</a:t>
            </a:r>
            <a:r>
              <a:rPr lang="en-US" sz="1200" dirty="0"/>
              <a:t>{ } </a:t>
            </a:r>
            <a:r>
              <a:rPr lang="en-US" sz="1200" dirty="0" smtClean="0"/>
              <a:t> </a:t>
            </a:r>
            <a:r>
              <a:rPr lang="en-US" sz="1200" b="1" dirty="0" smtClean="0"/>
              <a:t>down</a:t>
            </a:r>
            <a:r>
              <a:rPr lang="en-US" sz="1200" dirty="0" smtClean="0"/>
              <a:t> {   </a:t>
            </a:r>
            <a:r>
              <a:rPr lang="en-US" sz="1200" dirty="0" err="1" smtClean="0"/>
              <a:t>q.EXTERN_CLOCK</a:t>
            </a:r>
            <a:r>
              <a:rPr lang="en-US" sz="1200" dirty="0" smtClean="0"/>
              <a:t> = </a:t>
            </a:r>
            <a:r>
              <a:rPr lang="en-US" sz="1200" dirty="0" err="1" smtClean="0"/>
              <a:t>p.LOCAL_CLOCK</a:t>
            </a:r>
            <a:r>
              <a:rPr lang="en-US" sz="1200" dirty="0"/>
              <a:t>; </a:t>
            </a:r>
            <a:endParaRPr lang="en-US" sz="1200" dirty="0" smtClean="0"/>
          </a:p>
          <a:p>
            <a:r>
              <a:rPr lang="en-US" sz="1200" dirty="0" smtClean="0"/>
              <a:t>		 </a:t>
            </a:r>
            <a:r>
              <a:rPr lang="en-US" sz="1200" dirty="0" err="1" smtClean="0"/>
              <a:t>p.EXTERN_CLOCK</a:t>
            </a:r>
            <a:r>
              <a:rPr lang="en-US" sz="1200" dirty="0" smtClean="0"/>
              <a:t> = </a:t>
            </a:r>
            <a:r>
              <a:rPr lang="en-US" sz="1200" dirty="0" err="1" smtClean="0"/>
              <a:t>q.LOCAL_CLOCK</a:t>
            </a:r>
            <a:r>
              <a:rPr lang="en-US" sz="1200" dirty="0" smtClean="0"/>
              <a:t>;  }</a:t>
            </a:r>
          </a:p>
          <a:p>
            <a:r>
              <a:rPr lang="en-US" sz="1200" b="1" dirty="0" smtClean="0"/>
              <a:t>    </a:t>
            </a:r>
            <a:r>
              <a:rPr lang="en-US" sz="1200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7003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25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BIP Model : Clock SYNCHRONIZATION </a:t>
            </a:r>
            <a:r>
              <a:rPr lang="en-US" dirty="0" smtClean="0"/>
              <a:t>(CONNECTOR)</a:t>
            </a:r>
            <a:endParaRPr lang="en-US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629055" y="1440057"/>
            <a:ext cx="1627762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782766" y="1430329"/>
            <a:ext cx="1974714" cy="97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484606" y="2922554"/>
            <a:ext cx="1909053" cy="18805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946826" y="1608670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504234" y="1569438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098260" y="3004809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31131" y="986100"/>
            <a:ext cx="44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p’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3226340" y="2443086"/>
            <a:ext cx="6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q’</a:t>
            </a:r>
            <a:endParaRPr lang="en-US" dirty="0"/>
          </a:p>
        </p:txBody>
      </p:sp>
      <p:sp>
        <p:nvSpPr>
          <p:cNvPr id="27" name="ZoneTexte 26"/>
          <p:cNvSpPr txBox="1"/>
          <p:nvPr/>
        </p:nvSpPr>
        <p:spPr>
          <a:xfrm>
            <a:off x="5573948" y="996307"/>
            <a:ext cx="46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p’</a:t>
            </a:r>
            <a:endParaRPr lang="en-US" dirty="0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2256817" y="1430329"/>
            <a:ext cx="227789" cy="1382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4393659" y="1511393"/>
            <a:ext cx="389107" cy="1429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6841788" y="1430329"/>
            <a:ext cx="1974714" cy="97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7563256" y="1569438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7632970" y="996307"/>
            <a:ext cx="46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p’</a:t>
            </a:r>
            <a:endParaRPr lang="en-US" dirty="0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6945549" y="2922554"/>
            <a:ext cx="1870953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521103" y="3023614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7649183" y="2461891"/>
            <a:ext cx="6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q’</a:t>
            </a:r>
            <a:endParaRPr lang="en-US" dirty="0"/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6717760" y="1450269"/>
            <a:ext cx="227789" cy="1382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036122" y="3694789"/>
            <a:ext cx="246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Broadcast connector 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64851" y="1219925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R1</a:t>
            </a:r>
            <a:endParaRPr lang="en-US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55934" y="2737888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841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26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BIP we distinguish two types of connectors: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(2) </a:t>
            </a:r>
            <a:r>
              <a:rPr lang="en-US" b="1" dirty="0" err="1" smtClean="0">
                <a:solidFill>
                  <a:srgbClr val="FF0000"/>
                </a:solidFill>
              </a:rPr>
              <a:t>Rendez-vous</a:t>
            </a:r>
            <a:r>
              <a:rPr lang="en-US" b="1" dirty="0" smtClean="0">
                <a:solidFill>
                  <a:srgbClr val="FF0000"/>
                </a:solidFill>
              </a:rPr>
              <a:t> connector </a:t>
            </a:r>
            <a:r>
              <a:rPr lang="en-US" dirty="0" smtClean="0"/>
              <a:t>: communication occurred only if both ports are enabled</a:t>
            </a:r>
          </a:p>
          <a:p>
            <a:pPr lvl="1"/>
            <a:r>
              <a:rPr lang="en-US" dirty="0" err="1" smtClean="0"/>
              <a:t>Exp</a:t>
            </a:r>
            <a:r>
              <a:rPr lang="en-US" dirty="0" smtClean="0"/>
              <a:t>: </a:t>
            </a:r>
            <a:r>
              <a:rPr lang="en-US" dirty="0"/>
              <a:t>Interaction = </a:t>
            </a:r>
            <a:r>
              <a:rPr lang="en-US" dirty="0" smtClean="0"/>
              <a:t>{p q}</a:t>
            </a:r>
            <a:endParaRPr lang="en-US" dirty="0"/>
          </a:p>
          <a:p>
            <a:endParaRPr lang="en-US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BIP Model : Clock SYNCHRONIZATION </a:t>
            </a:r>
            <a:r>
              <a:rPr lang="en-US" dirty="0" smtClean="0"/>
              <a:t>(CONNECTOR)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603115" y="1524000"/>
            <a:ext cx="6076546" cy="13849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200" b="1" dirty="0"/>
              <a:t>connector type </a:t>
            </a:r>
            <a:r>
              <a:rPr lang="en-US" sz="1200" dirty="0" err="1"/>
              <a:t>connector_synchronization</a:t>
            </a:r>
            <a:r>
              <a:rPr lang="en-US" sz="1200" dirty="0"/>
              <a:t> (Port_Type_1 p, Port_Type_1 q)</a:t>
            </a:r>
          </a:p>
          <a:p>
            <a:r>
              <a:rPr lang="en-US" sz="1200" dirty="0"/>
              <a:t>     </a:t>
            </a:r>
            <a:r>
              <a:rPr lang="en-US" sz="1200" b="1" dirty="0" smtClean="0"/>
              <a:t>define</a:t>
            </a:r>
            <a:r>
              <a:rPr lang="en-US" sz="1200" dirty="0" smtClean="0"/>
              <a:t>  p    q   </a:t>
            </a:r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     </a:t>
            </a:r>
            <a:r>
              <a:rPr lang="en-US" sz="1200" b="1" dirty="0"/>
              <a:t>on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p </a:t>
            </a:r>
            <a:r>
              <a:rPr lang="en-US" sz="1200" b="1" dirty="0" smtClean="0">
                <a:solidFill>
                  <a:srgbClr val="FF0000"/>
                </a:solidFill>
              </a:rPr>
              <a:t>q</a:t>
            </a:r>
            <a:r>
              <a:rPr lang="en-US" sz="1200" dirty="0" smtClean="0"/>
              <a:t>  </a:t>
            </a:r>
            <a:r>
              <a:rPr lang="en-US" sz="1200" b="1" dirty="0"/>
              <a:t>up</a:t>
            </a:r>
            <a:r>
              <a:rPr lang="en-US" sz="1200" dirty="0"/>
              <a:t>{ } </a:t>
            </a:r>
            <a:r>
              <a:rPr lang="en-US" sz="1200" dirty="0" smtClean="0"/>
              <a:t> </a:t>
            </a:r>
            <a:r>
              <a:rPr lang="en-US" sz="1200" b="1" dirty="0" smtClean="0"/>
              <a:t>down</a:t>
            </a:r>
            <a:r>
              <a:rPr lang="en-US" sz="1200" dirty="0" smtClean="0"/>
              <a:t> {     </a:t>
            </a:r>
            <a:r>
              <a:rPr lang="en-US" sz="1200" dirty="0" err="1" smtClean="0"/>
              <a:t>q.EXTERN_CLOCK</a:t>
            </a:r>
            <a:r>
              <a:rPr lang="en-US" sz="1200" dirty="0" smtClean="0"/>
              <a:t> = </a:t>
            </a:r>
            <a:r>
              <a:rPr lang="en-US" sz="1200" dirty="0" err="1" smtClean="0"/>
              <a:t>p.LOCAL_CLOCK</a:t>
            </a:r>
            <a:r>
              <a:rPr lang="en-US" sz="1200" dirty="0"/>
              <a:t>; </a:t>
            </a:r>
            <a:endParaRPr lang="en-US" sz="1200" dirty="0" smtClean="0"/>
          </a:p>
          <a:p>
            <a:r>
              <a:rPr lang="en-US" sz="1200" dirty="0" smtClean="0"/>
              <a:t>		 </a:t>
            </a:r>
            <a:r>
              <a:rPr lang="en-US" sz="1200" dirty="0" err="1" smtClean="0"/>
              <a:t>p.EXTERN_CLOCK</a:t>
            </a:r>
            <a:r>
              <a:rPr lang="en-US" sz="1200" dirty="0" smtClean="0"/>
              <a:t> = </a:t>
            </a:r>
            <a:r>
              <a:rPr lang="en-US" sz="1200" dirty="0" err="1" smtClean="0"/>
              <a:t>q.LOCAL_CLOCK</a:t>
            </a:r>
            <a:r>
              <a:rPr lang="en-US" sz="1200" dirty="0" smtClean="0"/>
              <a:t>;  }</a:t>
            </a:r>
          </a:p>
          <a:p>
            <a:r>
              <a:rPr lang="en-US" sz="1200" b="1" dirty="0" smtClean="0"/>
              <a:t>    </a:t>
            </a:r>
            <a:r>
              <a:rPr lang="en-US" sz="1200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5729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27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BIP Model : Clock SYNCHRONIZATION </a:t>
            </a:r>
            <a:r>
              <a:rPr lang="en-US" dirty="0" smtClean="0"/>
              <a:t>(CONNECTOR)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036122" y="3694789"/>
            <a:ext cx="2785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Rendez-vous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connector </a:t>
            </a:r>
            <a:endParaRPr lang="en-US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599873" y="1420761"/>
            <a:ext cx="1974714" cy="97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321341" y="1559870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391055" y="986739"/>
            <a:ext cx="46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p’</a:t>
            </a:r>
            <a:endParaRPr lang="en-US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V="1">
            <a:off x="599873" y="2950596"/>
            <a:ext cx="1974714" cy="44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279188" y="3014046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407268" y="2452323"/>
            <a:ext cx="6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q’</a:t>
            </a:r>
            <a:endParaRPr lang="en-US" dirty="0"/>
          </a:p>
        </p:txBody>
      </p:sp>
      <p:cxnSp>
        <p:nvCxnSpPr>
          <p:cNvPr id="36" name="Connecteur droit avec flèche 35"/>
          <p:cNvCxnSpPr/>
          <p:nvPr/>
        </p:nvCxnSpPr>
        <p:spPr>
          <a:xfrm flipV="1">
            <a:off x="3181757" y="1415897"/>
            <a:ext cx="1974714" cy="97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3903225" y="1555006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3972939" y="981875"/>
            <a:ext cx="46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p’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3181757" y="2945732"/>
            <a:ext cx="1974714" cy="44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861072" y="3009182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989152" y="2447459"/>
            <a:ext cx="6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q’</a:t>
            </a:r>
            <a:endParaRPr lang="en-US" dirty="0"/>
          </a:p>
        </p:txBody>
      </p:sp>
      <p:cxnSp>
        <p:nvCxnSpPr>
          <p:cNvPr id="50" name="Connecteur droit avec flèche 49"/>
          <p:cNvCxnSpPr/>
          <p:nvPr/>
        </p:nvCxnSpPr>
        <p:spPr>
          <a:xfrm flipV="1">
            <a:off x="5984133" y="1425625"/>
            <a:ext cx="1974714" cy="9728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6705601" y="1564734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6775315" y="991603"/>
            <a:ext cx="46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p’</a:t>
            </a:r>
            <a:endParaRPr lang="en-US" dirty="0"/>
          </a:p>
        </p:txBody>
      </p:sp>
      <p:cxnSp>
        <p:nvCxnSpPr>
          <p:cNvPr id="53" name="Connecteur droit avec flèche 52"/>
          <p:cNvCxnSpPr/>
          <p:nvPr/>
        </p:nvCxnSpPr>
        <p:spPr>
          <a:xfrm flipV="1">
            <a:off x="5984133" y="2955460"/>
            <a:ext cx="1974714" cy="44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6663448" y="3018910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6791528" y="2457187"/>
            <a:ext cx="65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q’</a:t>
            </a:r>
            <a:endParaRPr lang="en-US" dirty="0"/>
          </a:p>
        </p:txBody>
      </p:sp>
      <p:sp>
        <p:nvSpPr>
          <p:cNvPr id="25" name="ZoneTexte 24"/>
          <p:cNvSpPr txBox="1"/>
          <p:nvPr/>
        </p:nvSpPr>
        <p:spPr>
          <a:xfrm>
            <a:off x="64851" y="1219925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R1</a:t>
            </a:r>
            <a:endParaRPr lang="en-US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5934" y="2737888"/>
            <a:ext cx="5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743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28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8945" y="2184958"/>
            <a:ext cx="8408008" cy="3460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Inspect BIP model in BIP Editor</a:t>
            </a:r>
            <a:br>
              <a:rPr lang="en-US" dirty="0" smtClean="0"/>
            </a:br>
            <a:r>
              <a:rPr lang="en-US" sz="2000" dirty="0" smtClean="0">
                <a:solidFill>
                  <a:srgbClr val="FF0000"/>
                </a:solidFill>
              </a:rPr>
              <a:t>(switch to the editor)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5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29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98945" y="2184958"/>
            <a:ext cx="8408008" cy="3460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Statistical model checking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779FFFB9-34F4-43E2-AD22-26E9C05AB4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1" r="26361"/>
          <a:stretch>
            <a:fillRect/>
          </a:stretch>
        </p:blipFill>
        <p:spPr/>
      </p:pic>
      <p:sp>
        <p:nvSpPr>
          <p:cNvPr id="17" name="Rechteck 38"/>
          <p:cNvSpPr/>
          <p:nvPr/>
        </p:nvSpPr>
        <p:spPr>
          <a:xfrm>
            <a:off x="0" y="0"/>
            <a:ext cx="4691178" cy="5143500"/>
          </a:xfrm>
          <a:prstGeom prst="rect">
            <a:avLst/>
          </a:prstGeom>
          <a:solidFill>
            <a:srgbClr val="232D7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de-DE" sz="253"/>
          </a:p>
        </p:txBody>
      </p:sp>
      <p:sp>
        <p:nvSpPr>
          <p:cNvPr id="39" name="Textfeld 56"/>
          <p:cNvSpPr txBox="1"/>
          <p:nvPr/>
        </p:nvSpPr>
        <p:spPr>
          <a:xfrm>
            <a:off x="4748885" y="994796"/>
            <a:ext cx="3956791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>
                <a:solidFill>
                  <a:schemeClr val="tx2"/>
                </a:solidFill>
              </a:rPr>
              <a:t>What is BRAIN-I</a:t>
            </a:r>
            <a:r>
              <a:rPr lang="en-US" b="1" dirty="0">
                <a:solidFill>
                  <a:schemeClr val="tx2"/>
                </a:solidFill>
              </a:rPr>
              <a:t>o</a:t>
            </a:r>
            <a:r>
              <a:rPr lang="en-US" b="1" cap="all" dirty="0">
                <a:solidFill>
                  <a:schemeClr val="tx2"/>
                </a:solidFill>
              </a:rPr>
              <a:t>T</a:t>
            </a:r>
            <a:endParaRPr lang="de-DE" b="1" cap="all" dirty="0">
              <a:solidFill>
                <a:schemeClr val="tx2"/>
              </a:solidFill>
            </a:endParaRPr>
          </a:p>
        </p:txBody>
      </p:sp>
      <p:sp>
        <p:nvSpPr>
          <p:cNvPr id="40" name="Textfeld 57"/>
          <p:cNvSpPr txBox="1"/>
          <p:nvPr/>
        </p:nvSpPr>
        <p:spPr>
          <a:xfrm>
            <a:off x="4748885" y="3127523"/>
            <a:ext cx="4329385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 smtClean="0">
                <a:solidFill>
                  <a:schemeClr val="tx2"/>
                </a:solidFill>
              </a:rPr>
              <a:t>BRAIN-I</a:t>
            </a:r>
            <a:r>
              <a:rPr lang="en-US" b="1" dirty="0" smtClean="0">
                <a:solidFill>
                  <a:schemeClr val="tx2"/>
                </a:solidFill>
              </a:rPr>
              <a:t>o</a:t>
            </a:r>
            <a:r>
              <a:rPr lang="en-US" b="1" cap="all" dirty="0" smtClean="0">
                <a:solidFill>
                  <a:schemeClr val="tx2"/>
                </a:solidFill>
              </a:rPr>
              <a:t>T architecture</a:t>
            </a:r>
            <a:endParaRPr lang="de-DE" b="1" cap="all" dirty="0">
              <a:solidFill>
                <a:schemeClr val="tx2"/>
              </a:solidFill>
            </a:endParaRPr>
          </a:p>
        </p:txBody>
      </p:sp>
      <p:sp>
        <p:nvSpPr>
          <p:cNvPr id="41" name="Textfeld 58"/>
          <p:cNvSpPr txBox="1"/>
          <p:nvPr/>
        </p:nvSpPr>
        <p:spPr>
          <a:xfrm>
            <a:off x="4748885" y="1705705"/>
            <a:ext cx="3956790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>
                <a:solidFill>
                  <a:schemeClr val="tx2"/>
                </a:solidFill>
              </a:rPr>
              <a:t>BRAIN-I</a:t>
            </a:r>
            <a:r>
              <a:rPr lang="en-US" b="1" dirty="0">
                <a:solidFill>
                  <a:schemeClr val="tx2"/>
                </a:solidFill>
              </a:rPr>
              <a:t>o</a:t>
            </a:r>
            <a:r>
              <a:rPr lang="en-US" b="1" cap="all" dirty="0">
                <a:solidFill>
                  <a:schemeClr val="tx2"/>
                </a:solidFill>
              </a:rPr>
              <a:t>T Objectives</a:t>
            </a:r>
            <a:endParaRPr lang="de-DE" b="1" cap="all" dirty="0">
              <a:solidFill>
                <a:schemeClr val="tx2"/>
              </a:solidFill>
            </a:endParaRPr>
          </a:p>
        </p:txBody>
      </p:sp>
      <p:sp>
        <p:nvSpPr>
          <p:cNvPr id="42" name="Textfeld 59"/>
          <p:cNvSpPr txBox="1"/>
          <p:nvPr/>
        </p:nvSpPr>
        <p:spPr>
          <a:xfrm>
            <a:off x="4748885" y="2416614"/>
            <a:ext cx="3956790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it-IT" b="1" cap="all" dirty="0">
                <a:solidFill>
                  <a:schemeClr val="tx2"/>
                </a:solidFill>
              </a:rPr>
              <a:t>Target </a:t>
            </a:r>
            <a:r>
              <a:rPr lang="it-IT" b="1" cap="all" dirty="0" err="1">
                <a:solidFill>
                  <a:schemeClr val="tx2"/>
                </a:solidFill>
              </a:rPr>
              <a:t>Scenarios</a:t>
            </a:r>
            <a:endParaRPr lang="it-IT" b="1" cap="all" dirty="0">
              <a:solidFill>
                <a:schemeClr val="tx2"/>
              </a:solidFill>
            </a:endParaRPr>
          </a:p>
        </p:txBody>
      </p:sp>
      <p:sp>
        <p:nvSpPr>
          <p:cNvPr id="22" name="Ellipse 33"/>
          <p:cNvSpPr/>
          <p:nvPr/>
        </p:nvSpPr>
        <p:spPr>
          <a:xfrm>
            <a:off x="3910652" y="806983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>
              <a:solidFill>
                <a:schemeClr val="bg1"/>
              </a:solidFill>
            </a:endParaRPr>
          </a:p>
        </p:txBody>
      </p:sp>
      <p:sp>
        <p:nvSpPr>
          <p:cNvPr id="49" name="AutoShape 4"/>
          <p:cNvSpPr>
            <a:spLocks/>
          </p:cNvSpPr>
          <p:nvPr/>
        </p:nvSpPr>
        <p:spPr bwMode="auto">
          <a:xfrm>
            <a:off x="3827173" y="723207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2" name="Ellipse 33"/>
          <p:cNvSpPr/>
          <p:nvPr/>
        </p:nvSpPr>
        <p:spPr>
          <a:xfrm>
            <a:off x="3910652" y="1550702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 dirty="0">
              <a:solidFill>
                <a:schemeClr val="bg1"/>
              </a:solidFill>
            </a:endParaRPr>
          </a:p>
        </p:txBody>
      </p:sp>
      <p:sp>
        <p:nvSpPr>
          <p:cNvPr id="54" name="AutoShape 4"/>
          <p:cNvSpPr>
            <a:spLocks/>
          </p:cNvSpPr>
          <p:nvPr/>
        </p:nvSpPr>
        <p:spPr bwMode="auto">
          <a:xfrm>
            <a:off x="3827173" y="1466926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6" name="Ellipse 33"/>
          <p:cNvSpPr/>
          <p:nvPr/>
        </p:nvSpPr>
        <p:spPr>
          <a:xfrm>
            <a:off x="3910652" y="2294420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 dirty="0">
              <a:solidFill>
                <a:schemeClr val="bg1"/>
              </a:solidFill>
            </a:endParaRPr>
          </a:p>
        </p:txBody>
      </p:sp>
      <p:sp>
        <p:nvSpPr>
          <p:cNvPr id="58" name="AutoShape 4"/>
          <p:cNvSpPr>
            <a:spLocks/>
          </p:cNvSpPr>
          <p:nvPr/>
        </p:nvSpPr>
        <p:spPr bwMode="auto">
          <a:xfrm>
            <a:off x="3827173" y="2210644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60" name="Ellipse 33"/>
          <p:cNvSpPr/>
          <p:nvPr/>
        </p:nvSpPr>
        <p:spPr>
          <a:xfrm>
            <a:off x="3910652" y="3038138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>
              <a:solidFill>
                <a:schemeClr val="bg1"/>
              </a:solidFill>
            </a:endParaRPr>
          </a:p>
        </p:txBody>
      </p:sp>
      <p:sp>
        <p:nvSpPr>
          <p:cNvPr id="62" name="AutoShape 4"/>
          <p:cNvSpPr>
            <a:spLocks/>
          </p:cNvSpPr>
          <p:nvPr/>
        </p:nvSpPr>
        <p:spPr bwMode="auto">
          <a:xfrm>
            <a:off x="3827173" y="2954362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bg2"/>
                </a:solidFill>
              </a:rPr>
              <a:t>Part 1 : BRAIN-I</a:t>
            </a:r>
            <a:r>
              <a:rPr lang="it-IT" cap="none" dirty="0">
                <a:solidFill>
                  <a:schemeClr val="bg2"/>
                </a:solidFill>
              </a:rPr>
              <a:t>o</a:t>
            </a:r>
            <a:r>
              <a:rPr lang="it-IT" dirty="0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48" name="Rettangolo 47"/>
          <p:cNvSpPr/>
          <p:nvPr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AutoShape 19">
            <a:extLst>
              <a:ext uri="{FF2B5EF4-FFF2-40B4-BE49-F238E27FC236}">
                <a16:creationId xmlns:a16="http://schemas.microsoft.com/office/drawing/2014/main" id="{7BF49687-61DF-486B-8713-91BFBBD7335E}"/>
              </a:ext>
            </a:extLst>
          </p:cNvPr>
          <p:cNvSpPr>
            <a:spLocks/>
          </p:cNvSpPr>
          <p:nvPr/>
        </p:nvSpPr>
        <p:spPr bwMode="auto">
          <a:xfrm>
            <a:off x="3990840" y="919362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1" name="AutoShape 19">
            <a:extLst>
              <a:ext uri="{FF2B5EF4-FFF2-40B4-BE49-F238E27FC236}">
                <a16:creationId xmlns:a16="http://schemas.microsoft.com/office/drawing/2014/main" id="{C85F64BC-3437-44B0-9D23-2301040046D6}"/>
              </a:ext>
            </a:extLst>
          </p:cNvPr>
          <p:cNvSpPr>
            <a:spLocks/>
          </p:cNvSpPr>
          <p:nvPr/>
        </p:nvSpPr>
        <p:spPr bwMode="auto">
          <a:xfrm>
            <a:off x="3990840" y="2406799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3" name="AutoShape 19">
            <a:extLst>
              <a:ext uri="{FF2B5EF4-FFF2-40B4-BE49-F238E27FC236}">
                <a16:creationId xmlns:a16="http://schemas.microsoft.com/office/drawing/2014/main" id="{8076BA3D-B39C-497A-9CBF-AE1EF81BA0FC}"/>
              </a:ext>
            </a:extLst>
          </p:cNvPr>
          <p:cNvSpPr>
            <a:spLocks/>
          </p:cNvSpPr>
          <p:nvPr/>
        </p:nvSpPr>
        <p:spPr bwMode="auto">
          <a:xfrm>
            <a:off x="3990840" y="1692623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5" name="AutoShape 19">
            <a:extLst>
              <a:ext uri="{FF2B5EF4-FFF2-40B4-BE49-F238E27FC236}">
                <a16:creationId xmlns:a16="http://schemas.microsoft.com/office/drawing/2014/main" id="{95A70492-60F0-42AA-B4E6-611AE975EEA9}"/>
              </a:ext>
            </a:extLst>
          </p:cNvPr>
          <p:cNvSpPr>
            <a:spLocks/>
          </p:cNvSpPr>
          <p:nvPr/>
        </p:nvSpPr>
        <p:spPr bwMode="auto">
          <a:xfrm>
            <a:off x="3990840" y="3150517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3" name="Ellipse 33"/>
          <p:cNvSpPr/>
          <p:nvPr/>
        </p:nvSpPr>
        <p:spPr>
          <a:xfrm>
            <a:off x="3940890" y="3760089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>
              <a:solidFill>
                <a:schemeClr val="bg1"/>
              </a:solidFill>
            </a:endParaRPr>
          </a:p>
        </p:txBody>
      </p:sp>
      <p:sp>
        <p:nvSpPr>
          <p:cNvPr id="24" name="AutoShape 4"/>
          <p:cNvSpPr>
            <a:spLocks/>
          </p:cNvSpPr>
          <p:nvPr/>
        </p:nvSpPr>
        <p:spPr bwMode="auto">
          <a:xfrm>
            <a:off x="3857411" y="3676313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6" name="AutoShape 19">
            <a:extLst>
              <a:ext uri="{FF2B5EF4-FFF2-40B4-BE49-F238E27FC236}">
                <a16:creationId xmlns:a16="http://schemas.microsoft.com/office/drawing/2014/main" id="{C85F64BC-3437-44B0-9D23-2301040046D6}"/>
              </a:ext>
            </a:extLst>
          </p:cNvPr>
          <p:cNvSpPr>
            <a:spLocks/>
          </p:cNvSpPr>
          <p:nvPr/>
        </p:nvSpPr>
        <p:spPr bwMode="auto">
          <a:xfrm>
            <a:off x="4024894" y="3872468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7" name="Textfeld 57"/>
          <p:cNvSpPr txBox="1"/>
          <p:nvPr/>
        </p:nvSpPr>
        <p:spPr>
          <a:xfrm>
            <a:off x="4748885" y="3872468"/>
            <a:ext cx="4329385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>
                <a:solidFill>
                  <a:schemeClr val="tx2"/>
                </a:solidFill>
              </a:rPr>
              <a:t>Modeling and Verification Tools</a:t>
            </a:r>
          </a:p>
        </p:txBody>
      </p:sp>
      <p:sp>
        <p:nvSpPr>
          <p:cNvPr id="28" name="Ellipse 33"/>
          <p:cNvSpPr/>
          <p:nvPr/>
        </p:nvSpPr>
        <p:spPr>
          <a:xfrm>
            <a:off x="3940890" y="4503734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>
              <a:solidFill>
                <a:schemeClr val="bg1"/>
              </a:solidFill>
            </a:endParaRPr>
          </a:p>
        </p:txBody>
      </p:sp>
      <p:sp>
        <p:nvSpPr>
          <p:cNvPr id="29" name="AutoShape 4"/>
          <p:cNvSpPr>
            <a:spLocks/>
          </p:cNvSpPr>
          <p:nvPr/>
        </p:nvSpPr>
        <p:spPr bwMode="auto">
          <a:xfrm>
            <a:off x="3857411" y="4419958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0" name="AutoShape 19">
            <a:extLst>
              <a:ext uri="{FF2B5EF4-FFF2-40B4-BE49-F238E27FC236}">
                <a16:creationId xmlns:a16="http://schemas.microsoft.com/office/drawing/2014/main" id="{C85F64BC-3437-44B0-9D23-2301040046D6}"/>
              </a:ext>
            </a:extLst>
          </p:cNvPr>
          <p:cNvSpPr>
            <a:spLocks/>
          </p:cNvSpPr>
          <p:nvPr/>
        </p:nvSpPr>
        <p:spPr bwMode="auto">
          <a:xfrm>
            <a:off x="4024894" y="4616113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31" name="Textfeld 57"/>
          <p:cNvSpPr txBox="1"/>
          <p:nvPr/>
        </p:nvSpPr>
        <p:spPr>
          <a:xfrm>
            <a:off x="4748885" y="4616113"/>
            <a:ext cx="4329385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 smtClean="0">
                <a:solidFill>
                  <a:schemeClr val="tx2"/>
                </a:solidFill>
              </a:rPr>
              <a:t>Exercise : BIP model</a:t>
            </a:r>
            <a:endParaRPr lang="en-US" b="1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30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 connector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992222" y="953310"/>
            <a:ext cx="624515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Globally</a:t>
            </a:r>
            <a:r>
              <a:rPr lang="en-US" b="1" dirty="0"/>
              <a:t>: ϕ must be satisfied in all future states</a:t>
            </a:r>
            <a:r>
              <a:rPr lang="en-US" b="1" dirty="0" smtClean="0"/>
              <a:t>.</a:t>
            </a:r>
            <a:endParaRPr lang="fr-FR" b="1" dirty="0"/>
          </a:p>
          <a:p>
            <a:pPr algn="ctr"/>
            <a:endParaRPr lang="en-US" sz="2000" b="1" dirty="0" smtClean="0"/>
          </a:p>
          <a:p>
            <a:pPr algn="ctr"/>
            <a:endParaRPr lang="en-US" sz="2000" b="1" dirty="0" smtClean="0"/>
          </a:p>
          <a:p>
            <a:pPr algn="ctr"/>
            <a:r>
              <a:rPr lang="en-US" sz="2000" b="1" dirty="0" smtClean="0"/>
              <a:t>G{1000</a:t>
            </a:r>
            <a:r>
              <a:rPr lang="en-US" sz="2000" b="1" dirty="0"/>
              <a:t>} </a:t>
            </a:r>
            <a:r>
              <a:rPr lang="en-US" sz="2000" b="1" dirty="0" smtClean="0"/>
              <a:t>(</a:t>
            </a:r>
            <a:r>
              <a:rPr lang="en-US" sz="2000" b="1" dirty="0" smtClean="0">
                <a:solidFill>
                  <a:srgbClr val="00B050"/>
                </a:solidFill>
              </a:rPr>
              <a:t>r1.t</a:t>
            </a:r>
            <a:r>
              <a:rPr lang="en-US" sz="2000" b="1" dirty="0">
                <a:solidFill>
                  <a:srgbClr val="00B050"/>
                </a:solidFill>
              </a:rPr>
              <a:t>==</a:t>
            </a:r>
            <a:r>
              <a:rPr lang="en-US" sz="2000" b="1" dirty="0" smtClean="0">
                <a:solidFill>
                  <a:srgbClr val="00B050"/>
                </a:solidFill>
              </a:rPr>
              <a:t>r2.t</a:t>
            </a:r>
            <a:r>
              <a:rPr lang="en-US" sz="2000" b="1" dirty="0" smtClean="0"/>
              <a:t>)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Answer</a:t>
            </a:r>
            <a:r>
              <a:rPr lang="en-US" sz="2000" b="1" dirty="0"/>
              <a:t>:</a:t>
            </a:r>
          </a:p>
          <a:p>
            <a:pPr algn="ctr"/>
            <a:r>
              <a:rPr lang="en-US" sz="2000" b="1" dirty="0" smtClean="0"/>
              <a:t>False</a:t>
            </a:r>
            <a:endParaRPr lang="en-US" sz="2000" b="1" dirty="0"/>
          </a:p>
          <a:p>
            <a:pPr algn="ctr"/>
            <a:endParaRPr lang="en-US" sz="2000" b="1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39" y="1319820"/>
            <a:ext cx="1924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1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31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RENDEZ-VOUS connector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992222" y="953310"/>
            <a:ext cx="62451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Globally</a:t>
            </a:r>
            <a:r>
              <a:rPr lang="en-US" b="1" dirty="0"/>
              <a:t>: ϕ must be satisfied in all future states</a:t>
            </a:r>
            <a:r>
              <a:rPr lang="en-US" b="1" dirty="0" smtClean="0"/>
              <a:t>.</a:t>
            </a:r>
            <a:endParaRPr lang="fr-FR" b="1" dirty="0"/>
          </a:p>
          <a:p>
            <a:pPr algn="ctr"/>
            <a:endParaRPr lang="en-US" sz="2000" b="1" dirty="0" smtClean="0"/>
          </a:p>
          <a:p>
            <a:pPr algn="ctr"/>
            <a:endParaRPr lang="en-US" sz="2000" b="1" dirty="0" smtClean="0"/>
          </a:p>
          <a:p>
            <a:pPr algn="ctr"/>
            <a:r>
              <a:rPr lang="en-US" sz="2000" b="1" dirty="0" smtClean="0"/>
              <a:t>G{1000</a:t>
            </a:r>
            <a:r>
              <a:rPr lang="en-US" sz="2000" b="1" dirty="0"/>
              <a:t>} </a:t>
            </a:r>
            <a:r>
              <a:rPr lang="en-US" sz="2000" b="1" dirty="0" smtClean="0"/>
              <a:t>(</a:t>
            </a:r>
            <a:r>
              <a:rPr lang="en-US" sz="2000" b="1" dirty="0" smtClean="0">
                <a:solidFill>
                  <a:srgbClr val="00B050"/>
                </a:solidFill>
              </a:rPr>
              <a:t>r1.t</a:t>
            </a:r>
            <a:r>
              <a:rPr lang="en-US" sz="2000" b="1" dirty="0">
                <a:solidFill>
                  <a:srgbClr val="00B050"/>
                </a:solidFill>
              </a:rPr>
              <a:t>==</a:t>
            </a:r>
            <a:r>
              <a:rPr lang="en-US" sz="2000" b="1" dirty="0" smtClean="0">
                <a:solidFill>
                  <a:srgbClr val="00B050"/>
                </a:solidFill>
              </a:rPr>
              <a:t>r2.t</a:t>
            </a:r>
            <a:r>
              <a:rPr lang="en-US" sz="2000" b="1" dirty="0" smtClean="0"/>
              <a:t>)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Answer</a:t>
            </a:r>
            <a:r>
              <a:rPr lang="en-US" sz="2000" b="1" dirty="0" smtClean="0"/>
              <a:t>:</a:t>
            </a:r>
          </a:p>
          <a:p>
            <a:pPr algn="ctr"/>
            <a:r>
              <a:rPr lang="en-US" sz="2000" b="1" dirty="0" smtClean="0"/>
              <a:t>True</a:t>
            </a:r>
            <a:endParaRPr lang="en-US" sz="2000" b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39" y="1319820"/>
            <a:ext cx="1924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32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 connector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992222" y="953310"/>
            <a:ext cx="62451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Finally</a:t>
            </a:r>
            <a:r>
              <a:rPr lang="en-US" b="1" dirty="0"/>
              <a:t>: ϕ must be satisfied in a future state.</a:t>
            </a:r>
            <a:endParaRPr lang="fr-FR" b="1" dirty="0"/>
          </a:p>
          <a:p>
            <a:pPr algn="ctr"/>
            <a:endParaRPr lang="en-US" sz="2000" b="1" dirty="0" smtClean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 smtClean="0"/>
              <a:t>F{1000</a:t>
            </a:r>
            <a:r>
              <a:rPr lang="en-US" sz="2000" b="1" dirty="0"/>
              <a:t>} ((r1.t==r2.t) &amp;&amp; (r1.t==x))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59" y="2403435"/>
            <a:ext cx="4841436" cy="223784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026" y="1270831"/>
            <a:ext cx="1924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33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RENDEZ-VOUS connector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54" y="2319811"/>
            <a:ext cx="5203267" cy="240509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92222" y="953310"/>
            <a:ext cx="62451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Finally</a:t>
            </a:r>
            <a:r>
              <a:rPr lang="en-US" b="1" dirty="0"/>
              <a:t>: ϕ must be satisfied in a future state.</a:t>
            </a:r>
            <a:endParaRPr lang="fr-FR" b="1" dirty="0"/>
          </a:p>
          <a:p>
            <a:pPr algn="ctr"/>
            <a:endParaRPr lang="en-US" sz="2000" b="1" dirty="0" smtClean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 smtClean="0"/>
              <a:t>F{1000</a:t>
            </a:r>
            <a:r>
              <a:rPr lang="en-US" sz="2000" b="1" dirty="0"/>
              <a:t>} ((r1.t==r2.t) &amp;&amp; (r1.t==x))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026" y="1270831"/>
            <a:ext cx="1924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779FFFB9-34F4-43E2-AD22-26E9C05AB4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1" r="26361"/>
          <a:stretch>
            <a:fillRect/>
          </a:stretch>
        </p:blipFill>
        <p:spPr/>
      </p:pic>
      <p:sp>
        <p:nvSpPr>
          <p:cNvPr id="17" name="Rechteck 38"/>
          <p:cNvSpPr/>
          <p:nvPr/>
        </p:nvSpPr>
        <p:spPr>
          <a:xfrm>
            <a:off x="0" y="0"/>
            <a:ext cx="4691178" cy="5143500"/>
          </a:xfrm>
          <a:prstGeom prst="rect">
            <a:avLst/>
          </a:prstGeom>
          <a:solidFill>
            <a:srgbClr val="232D7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de-DE" sz="253"/>
          </a:p>
        </p:txBody>
      </p:sp>
      <p:sp>
        <p:nvSpPr>
          <p:cNvPr id="39" name="Textfeld 56"/>
          <p:cNvSpPr txBox="1"/>
          <p:nvPr/>
        </p:nvSpPr>
        <p:spPr>
          <a:xfrm>
            <a:off x="4748885" y="994796"/>
            <a:ext cx="3956791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 smtClean="0">
                <a:solidFill>
                  <a:schemeClr val="tx2"/>
                </a:solidFill>
              </a:rPr>
              <a:t>IOT CONCEPTS</a:t>
            </a:r>
            <a:endParaRPr lang="de-DE" b="1" cap="all" dirty="0">
              <a:solidFill>
                <a:schemeClr val="tx2"/>
              </a:solidFill>
            </a:endParaRPr>
          </a:p>
        </p:txBody>
      </p:sp>
      <p:sp>
        <p:nvSpPr>
          <p:cNvPr id="41" name="Textfeld 58"/>
          <p:cNvSpPr txBox="1"/>
          <p:nvPr/>
        </p:nvSpPr>
        <p:spPr>
          <a:xfrm>
            <a:off x="4748885" y="1705705"/>
            <a:ext cx="3956790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 smtClean="0">
                <a:solidFill>
                  <a:schemeClr val="tx2"/>
                </a:solidFill>
              </a:rPr>
              <a:t>Reference ARCHITECTURE</a:t>
            </a:r>
            <a:endParaRPr lang="de-DE" b="1" cap="all" dirty="0">
              <a:solidFill>
                <a:schemeClr val="tx2"/>
              </a:solidFill>
            </a:endParaRPr>
          </a:p>
        </p:txBody>
      </p:sp>
      <p:sp>
        <p:nvSpPr>
          <p:cNvPr id="22" name="Ellipse 33"/>
          <p:cNvSpPr/>
          <p:nvPr/>
        </p:nvSpPr>
        <p:spPr>
          <a:xfrm>
            <a:off x="3910652" y="806983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>
              <a:solidFill>
                <a:schemeClr val="bg1"/>
              </a:solidFill>
            </a:endParaRPr>
          </a:p>
        </p:txBody>
      </p:sp>
      <p:sp>
        <p:nvSpPr>
          <p:cNvPr id="49" name="AutoShape 4"/>
          <p:cNvSpPr>
            <a:spLocks/>
          </p:cNvSpPr>
          <p:nvPr/>
        </p:nvSpPr>
        <p:spPr bwMode="auto">
          <a:xfrm>
            <a:off x="3827173" y="723207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2" name="Ellipse 33"/>
          <p:cNvSpPr/>
          <p:nvPr/>
        </p:nvSpPr>
        <p:spPr>
          <a:xfrm>
            <a:off x="3910652" y="1550702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 dirty="0">
              <a:solidFill>
                <a:schemeClr val="bg1"/>
              </a:solidFill>
            </a:endParaRPr>
          </a:p>
        </p:txBody>
      </p:sp>
      <p:sp>
        <p:nvSpPr>
          <p:cNvPr id="54" name="AutoShape 4"/>
          <p:cNvSpPr>
            <a:spLocks/>
          </p:cNvSpPr>
          <p:nvPr/>
        </p:nvSpPr>
        <p:spPr bwMode="auto">
          <a:xfrm>
            <a:off x="3827173" y="1466926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34</a:t>
            </a:fld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bg2"/>
                </a:solidFill>
              </a:rPr>
              <a:t>Part </a:t>
            </a:r>
            <a:r>
              <a:rPr lang="it-IT" dirty="0" smtClean="0">
                <a:solidFill>
                  <a:schemeClr val="bg2"/>
                </a:solidFill>
              </a:rPr>
              <a:t>2 </a:t>
            </a:r>
            <a:r>
              <a:rPr lang="it-IT" dirty="0">
                <a:solidFill>
                  <a:schemeClr val="bg2"/>
                </a:solidFill>
              </a:rPr>
              <a:t>: </a:t>
            </a:r>
            <a:r>
              <a:rPr lang="en-US" b="0" dirty="0" smtClean="0"/>
              <a:t>IoT concepts</a:t>
            </a:r>
            <a:br>
              <a:rPr lang="en-US" b="0" dirty="0" smtClean="0"/>
            </a:br>
            <a:r>
              <a:rPr lang="en-US" b="0" dirty="0" smtClean="0"/>
              <a:t> </a:t>
            </a:r>
            <a:r>
              <a:rPr lang="en-US" b="0" dirty="0"/>
              <a:t>and architecture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48" name="Rettangolo 47"/>
          <p:cNvSpPr/>
          <p:nvPr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AutoShape 19">
            <a:extLst>
              <a:ext uri="{FF2B5EF4-FFF2-40B4-BE49-F238E27FC236}">
                <a16:creationId xmlns:a16="http://schemas.microsoft.com/office/drawing/2014/main" id="{7BF49687-61DF-486B-8713-91BFBBD7335E}"/>
              </a:ext>
            </a:extLst>
          </p:cNvPr>
          <p:cNvSpPr>
            <a:spLocks/>
          </p:cNvSpPr>
          <p:nvPr/>
        </p:nvSpPr>
        <p:spPr bwMode="auto">
          <a:xfrm>
            <a:off x="3990840" y="919362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3" name="AutoShape 19">
            <a:extLst>
              <a:ext uri="{FF2B5EF4-FFF2-40B4-BE49-F238E27FC236}">
                <a16:creationId xmlns:a16="http://schemas.microsoft.com/office/drawing/2014/main" id="{8076BA3D-B39C-497A-9CBF-AE1EF81BA0FC}"/>
              </a:ext>
            </a:extLst>
          </p:cNvPr>
          <p:cNvSpPr>
            <a:spLocks/>
          </p:cNvSpPr>
          <p:nvPr/>
        </p:nvSpPr>
        <p:spPr bwMode="auto">
          <a:xfrm>
            <a:off x="3990840" y="1692623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à coins arrondis 62"/>
          <p:cNvSpPr/>
          <p:nvPr/>
        </p:nvSpPr>
        <p:spPr>
          <a:xfrm>
            <a:off x="1873406" y="2982860"/>
            <a:ext cx="5850672" cy="1634464"/>
          </a:xfrm>
          <a:prstGeom prst="roundRect">
            <a:avLst/>
          </a:prstGeom>
          <a:solidFill>
            <a:srgbClr val="B4E3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35</a:t>
            </a:fld>
            <a:endParaRPr lang="it-IT" dirty="0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IoT concepts</a:t>
            </a:r>
            <a:endParaRPr lang="it-IT" dirty="0"/>
          </a:p>
        </p:txBody>
      </p:sp>
      <p:pic>
        <p:nvPicPr>
          <p:cNvPr id="7" name="Picture 2" descr="D:\Local\Projets\DACLE\Com\03 - Présentations\LetiDays2014\pictures\8 - feu.png"/>
          <p:cNvPicPr preferRelativeResize="0"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954" y="3169120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Local\Projets\DACLE\Com\03 - Présentations\LetiDays2014\pictures\10 - prénétration.png"/>
          <p:cNvPicPr preferRelativeResize="0"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0066" y="3142896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Local\Projets\DACLE\Com\03 - Présentations\LetiDays2014\pictures\12 - temperature.png"/>
          <p:cNvPicPr preferRelativeResize="0">
            <a:picLocks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6959" y="3179901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D:\Local\Projets\DACLE\Com\03 - Présentations\LetiDays2014\pictures\13 - minuterie.png"/>
          <p:cNvPicPr preferRelativeResize="0"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631" y="3151751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D:\Local\Projets\DACLE\Com\03 - Présentations\LetiDays2014\pictures\15 - humidité.png"/>
          <p:cNvPicPr preferRelativeResize="0">
            <a:picLocks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474" y="3201284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:\Local\Projets\DACLE\Com\03 - Présentations\LetiDays2014\pictures\16 - ondes.png"/>
          <p:cNvPicPr preferRelativeResize="0">
            <a:picLocks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5647" y="3220235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D:\Local\Projets\DACLE\Com\03 - Présentations\LetiDays2014\pictures\6 - lumière.png"/>
          <p:cNvPicPr preferRelativeResize="0">
            <a:picLocks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5084" y="3178274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250" y="3561948"/>
            <a:ext cx="501724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7780" y="3596016"/>
            <a:ext cx="548472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2361" y="3589547"/>
            <a:ext cx="572217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21" name="Picture 2" descr="TSmoTe [03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044236" y="3626763"/>
            <a:ext cx="530961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2" name="ZoneTexte 1"/>
          <p:cNvSpPr txBox="1"/>
          <p:nvPr/>
        </p:nvSpPr>
        <p:spPr>
          <a:xfrm>
            <a:off x="4292174" y="4138167"/>
            <a:ext cx="104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Devices</a:t>
            </a:r>
            <a:endParaRPr lang="en-US" b="1" dirty="0"/>
          </a:p>
        </p:txBody>
      </p:sp>
      <p:sp>
        <p:nvSpPr>
          <p:cNvPr id="64" name="Rectangle à coins arrondis 63"/>
          <p:cNvSpPr/>
          <p:nvPr/>
        </p:nvSpPr>
        <p:spPr>
          <a:xfrm>
            <a:off x="1873406" y="699341"/>
            <a:ext cx="5809784" cy="1544181"/>
          </a:xfrm>
          <a:prstGeom prst="roundRect">
            <a:avLst/>
          </a:prstGeom>
          <a:solidFill>
            <a:srgbClr val="B4E3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/>
          <p:cNvSpPr/>
          <p:nvPr/>
        </p:nvSpPr>
        <p:spPr>
          <a:xfrm>
            <a:off x="2009857" y="1234790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3995212" y="1065846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6942096" y="1087237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4525504" y="1727119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85198" y="3272273"/>
            <a:ext cx="135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Physical World</a:t>
            </a:r>
            <a:endParaRPr lang="en-US" b="1" dirty="0"/>
          </a:p>
        </p:txBody>
      </p:sp>
      <p:sp>
        <p:nvSpPr>
          <p:cNvPr id="73" name="ZoneTexte 72"/>
          <p:cNvSpPr txBox="1"/>
          <p:nvPr/>
        </p:nvSpPr>
        <p:spPr>
          <a:xfrm>
            <a:off x="85198" y="1076252"/>
            <a:ext cx="135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Digital World</a:t>
            </a:r>
            <a:endParaRPr lang="en-US" b="1" dirty="0"/>
          </a:p>
        </p:txBody>
      </p:sp>
      <p:cxnSp>
        <p:nvCxnSpPr>
          <p:cNvPr id="75" name="Connecteur droit 74"/>
          <p:cNvCxnSpPr>
            <a:stCxn id="68" idx="4"/>
            <a:endCxn id="16" idx="0"/>
          </p:cNvCxnSpPr>
          <p:nvPr/>
        </p:nvCxnSpPr>
        <p:spPr>
          <a:xfrm>
            <a:off x="2288345" y="1665970"/>
            <a:ext cx="201263" cy="1512304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69" idx="4"/>
            <a:endCxn id="11" idx="0"/>
          </p:cNvCxnSpPr>
          <p:nvPr/>
        </p:nvCxnSpPr>
        <p:spPr>
          <a:xfrm flipH="1">
            <a:off x="3961483" y="1497026"/>
            <a:ext cx="312217" cy="1682875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71" idx="4"/>
            <a:endCxn id="12" idx="0"/>
          </p:cNvCxnSpPr>
          <p:nvPr/>
        </p:nvCxnSpPr>
        <p:spPr>
          <a:xfrm flipH="1">
            <a:off x="4735155" y="2158299"/>
            <a:ext cx="68837" cy="993452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70" idx="4"/>
            <a:endCxn id="15" idx="0"/>
          </p:cNvCxnSpPr>
          <p:nvPr/>
        </p:nvCxnSpPr>
        <p:spPr>
          <a:xfrm>
            <a:off x="7220584" y="1518417"/>
            <a:ext cx="119587" cy="1753856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6305428" y="1280700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89" name="Connecteur droit 88"/>
          <p:cNvCxnSpPr>
            <a:stCxn id="87" idx="4"/>
            <a:endCxn id="14" idx="0"/>
          </p:cNvCxnSpPr>
          <p:nvPr/>
        </p:nvCxnSpPr>
        <p:spPr>
          <a:xfrm>
            <a:off x="6583916" y="1711880"/>
            <a:ext cx="402082" cy="1541442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>
            <a:stCxn id="100" idx="4"/>
            <a:endCxn id="7" idx="0"/>
          </p:cNvCxnSpPr>
          <p:nvPr/>
        </p:nvCxnSpPr>
        <p:spPr>
          <a:xfrm flipH="1">
            <a:off x="2852478" y="1620335"/>
            <a:ext cx="284902" cy="1600823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llipse 99"/>
          <p:cNvSpPr/>
          <p:nvPr/>
        </p:nvSpPr>
        <p:spPr>
          <a:xfrm>
            <a:off x="2858892" y="1189155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3434068" y="1697278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3" name="Connecteur droit 102"/>
          <p:cNvCxnSpPr>
            <a:stCxn id="102" idx="4"/>
            <a:endCxn id="10" idx="0"/>
          </p:cNvCxnSpPr>
          <p:nvPr/>
        </p:nvCxnSpPr>
        <p:spPr>
          <a:xfrm flipH="1">
            <a:off x="3554590" y="2128458"/>
            <a:ext cx="157966" cy="1014438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/>
          <p:cNvSpPr txBox="1"/>
          <p:nvPr/>
        </p:nvSpPr>
        <p:spPr>
          <a:xfrm>
            <a:off x="3949737" y="678882"/>
            <a:ext cx="190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Virtual Entities</a:t>
            </a:r>
            <a:endParaRPr lang="en-US" b="1" dirty="0"/>
          </a:p>
        </p:txBody>
      </p:sp>
      <p:sp>
        <p:nvSpPr>
          <p:cNvPr id="6" name="Ellipse 5"/>
          <p:cNvSpPr/>
          <p:nvPr/>
        </p:nvSpPr>
        <p:spPr>
          <a:xfrm>
            <a:off x="2258898" y="3886561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3206456" y="3867943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4292174" y="3848528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021151" y="3918604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186560" y="4210133"/>
            <a:ext cx="1337599" cy="594731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Resource</a:t>
            </a:r>
            <a:endParaRPr lang="en-US" sz="1300" dirty="0"/>
          </a:p>
        </p:txBody>
      </p:sp>
      <p:cxnSp>
        <p:nvCxnSpPr>
          <p:cNvPr id="24" name="Connecteur droit 23"/>
          <p:cNvCxnSpPr>
            <a:endCxn id="22" idx="0"/>
          </p:cNvCxnSpPr>
          <p:nvPr/>
        </p:nvCxnSpPr>
        <p:spPr>
          <a:xfrm flipH="1">
            <a:off x="855360" y="3974331"/>
            <a:ext cx="1403538" cy="23580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6" idx="3"/>
            <a:endCxn id="22" idx="5"/>
          </p:cNvCxnSpPr>
          <p:nvPr/>
        </p:nvCxnSpPr>
        <p:spPr>
          <a:xfrm flipH="1">
            <a:off x="1328272" y="4101320"/>
            <a:ext cx="964413" cy="61644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1564888" y="2514374"/>
            <a:ext cx="6467707" cy="7434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5796743" y="1772216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79" name="Connecteur droit 78"/>
          <p:cNvCxnSpPr>
            <a:stCxn id="77" idx="4"/>
            <a:endCxn id="81" idx="0"/>
          </p:cNvCxnSpPr>
          <p:nvPr/>
        </p:nvCxnSpPr>
        <p:spPr>
          <a:xfrm>
            <a:off x="6075231" y="2203396"/>
            <a:ext cx="18443" cy="1253335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Image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13" y="3456731"/>
            <a:ext cx="511522" cy="511522"/>
          </a:xfrm>
          <a:prstGeom prst="rect">
            <a:avLst/>
          </a:prstGeom>
        </p:spPr>
      </p:pic>
      <p:sp>
        <p:nvSpPr>
          <p:cNvPr id="82" name="Ellipse 81"/>
          <p:cNvSpPr/>
          <p:nvPr/>
        </p:nvSpPr>
        <p:spPr>
          <a:xfrm>
            <a:off x="5696311" y="3886561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3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0" grpId="0" animBg="1"/>
      <p:bldP spid="51" grpId="0" animBg="1"/>
      <p:bldP spid="53" grpId="0" animBg="1"/>
      <p:bldP spid="22" grpId="0" animBg="1"/>
      <p:bldP spid="8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à coins arrondis 62"/>
          <p:cNvSpPr/>
          <p:nvPr/>
        </p:nvSpPr>
        <p:spPr>
          <a:xfrm>
            <a:off x="1873406" y="2982860"/>
            <a:ext cx="5850672" cy="1634464"/>
          </a:xfrm>
          <a:prstGeom prst="roundRect">
            <a:avLst/>
          </a:prstGeom>
          <a:solidFill>
            <a:srgbClr val="B4E3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36</a:t>
            </a:fld>
            <a:endParaRPr lang="it-IT" dirty="0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IoT concepts</a:t>
            </a:r>
            <a:endParaRPr lang="it-IT" dirty="0"/>
          </a:p>
        </p:txBody>
      </p:sp>
      <p:pic>
        <p:nvPicPr>
          <p:cNvPr id="7" name="Picture 2" descr="D:\Local\Projets\DACLE\Com\03 - Présentations\LetiDays2014\pictures\8 - feu.png"/>
          <p:cNvPicPr preferRelativeResize="0"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954" y="3176554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Local\Projets\DACLE\Com\03 - Présentations\LetiDays2014\pictures\10 - prénétration.png"/>
          <p:cNvPicPr preferRelativeResize="0"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0066" y="3142896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Local\Projets\DACLE\Com\03 - Présentations\LetiDays2014\pictures\12 - temperature.png"/>
          <p:cNvPicPr preferRelativeResize="0">
            <a:picLocks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6959" y="3179901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D:\Local\Projets\DACLE\Com\03 - Présentations\LetiDays2014\pictures\13 - minuterie.png"/>
          <p:cNvPicPr preferRelativeResize="0"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631" y="3159185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D:\Local\Projets\DACLE\Com\03 - Présentations\LetiDays2014\pictures\15 - humidité.png"/>
          <p:cNvPicPr preferRelativeResize="0">
            <a:picLocks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474" y="3208718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:\Local\Projets\DACLE\Com\03 - Présentations\LetiDays2014\pictures\16 - ondes.png"/>
          <p:cNvPicPr preferRelativeResize="0">
            <a:picLocks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5647" y="3227669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D:\Local\Projets\DACLE\Com\03 - Présentations\LetiDays2014\pictures\6 - lumière.png"/>
          <p:cNvPicPr preferRelativeResize="0">
            <a:picLocks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5084" y="3178274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250" y="3561948"/>
            <a:ext cx="501724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7780" y="3596016"/>
            <a:ext cx="548472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2361" y="3589547"/>
            <a:ext cx="572217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21" name="Picture 2" descr="TSmoTe [03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044236" y="3626763"/>
            <a:ext cx="530961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2" name="ZoneTexte 1"/>
          <p:cNvSpPr txBox="1"/>
          <p:nvPr/>
        </p:nvSpPr>
        <p:spPr>
          <a:xfrm>
            <a:off x="4292174" y="4138167"/>
            <a:ext cx="104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Devices</a:t>
            </a:r>
            <a:endParaRPr lang="en-US" b="1" dirty="0"/>
          </a:p>
        </p:txBody>
      </p:sp>
      <p:sp>
        <p:nvSpPr>
          <p:cNvPr id="64" name="Rectangle à coins arrondis 63"/>
          <p:cNvSpPr/>
          <p:nvPr/>
        </p:nvSpPr>
        <p:spPr>
          <a:xfrm>
            <a:off x="1873406" y="699341"/>
            <a:ext cx="5809784" cy="1544181"/>
          </a:xfrm>
          <a:prstGeom prst="roundRect">
            <a:avLst/>
          </a:prstGeom>
          <a:solidFill>
            <a:srgbClr val="B4E3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/>
          <p:cNvSpPr/>
          <p:nvPr/>
        </p:nvSpPr>
        <p:spPr>
          <a:xfrm>
            <a:off x="2009857" y="1234790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3995212" y="1065846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6942096" y="1087237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4525504" y="1727119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85198" y="3272273"/>
            <a:ext cx="135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Physical World</a:t>
            </a:r>
            <a:endParaRPr lang="en-US" b="1" dirty="0"/>
          </a:p>
        </p:txBody>
      </p:sp>
      <p:sp>
        <p:nvSpPr>
          <p:cNvPr id="73" name="ZoneTexte 72"/>
          <p:cNvSpPr txBox="1"/>
          <p:nvPr/>
        </p:nvSpPr>
        <p:spPr>
          <a:xfrm>
            <a:off x="85198" y="1076252"/>
            <a:ext cx="135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Digital World</a:t>
            </a:r>
            <a:endParaRPr lang="en-US" b="1" dirty="0"/>
          </a:p>
        </p:txBody>
      </p:sp>
      <p:cxnSp>
        <p:nvCxnSpPr>
          <p:cNvPr id="75" name="Connecteur droit 74"/>
          <p:cNvCxnSpPr>
            <a:stCxn id="68" idx="4"/>
            <a:endCxn id="22" idx="1"/>
          </p:cNvCxnSpPr>
          <p:nvPr/>
        </p:nvCxnSpPr>
        <p:spPr>
          <a:xfrm>
            <a:off x="2288345" y="1665970"/>
            <a:ext cx="43765" cy="1221218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69" idx="4"/>
            <a:endCxn id="55" idx="7"/>
          </p:cNvCxnSpPr>
          <p:nvPr/>
        </p:nvCxnSpPr>
        <p:spPr>
          <a:xfrm flipH="1">
            <a:off x="4028972" y="1497026"/>
            <a:ext cx="244728" cy="1380033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71" idx="4"/>
            <a:endCxn id="57" idx="0"/>
          </p:cNvCxnSpPr>
          <p:nvPr/>
        </p:nvCxnSpPr>
        <p:spPr>
          <a:xfrm flipH="1">
            <a:off x="4744330" y="2158299"/>
            <a:ext cx="59662" cy="675353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70" idx="4"/>
            <a:endCxn id="66" idx="0"/>
          </p:cNvCxnSpPr>
          <p:nvPr/>
        </p:nvCxnSpPr>
        <p:spPr>
          <a:xfrm flipH="1">
            <a:off x="7194785" y="1518417"/>
            <a:ext cx="25799" cy="1349509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6305428" y="1280700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89" name="Connecteur droit 88"/>
          <p:cNvCxnSpPr>
            <a:stCxn id="87" idx="4"/>
            <a:endCxn id="66" idx="1"/>
          </p:cNvCxnSpPr>
          <p:nvPr/>
        </p:nvCxnSpPr>
        <p:spPr>
          <a:xfrm>
            <a:off x="6583916" y="1711880"/>
            <a:ext cx="284219" cy="1208042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>
            <a:stCxn id="100" idx="4"/>
            <a:endCxn id="22" idx="7"/>
          </p:cNvCxnSpPr>
          <p:nvPr/>
        </p:nvCxnSpPr>
        <p:spPr>
          <a:xfrm flipH="1">
            <a:off x="2985409" y="1620335"/>
            <a:ext cx="151971" cy="1266853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llipse 99"/>
          <p:cNvSpPr/>
          <p:nvPr/>
        </p:nvSpPr>
        <p:spPr>
          <a:xfrm>
            <a:off x="2858892" y="1189155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3434068" y="1697278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3" name="Connecteur droit 102"/>
          <p:cNvCxnSpPr>
            <a:stCxn id="102" idx="4"/>
            <a:endCxn id="55" idx="1"/>
          </p:cNvCxnSpPr>
          <p:nvPr/>
        </p:nvCxnSpPr>
        <p:spPr>
          <a:xfrm flipH="1">
            <a:off x="3375673" y="2128458"/>
            <a:ext cx="336883" cy="748601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/>
          <p:cNvSpPr txBox="1"/>
          <p:nvPr/>
        </p:nvSpPr>
        <p:spPr>
          <a:xfrm>
            <a:off x="3949737" y="678882"/>
            <a:ext cx="190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Virtual Entities</a:t>
            </a:r>
            <a:endParaRPr lang="en-US" b="1" dirty="0"/>
          </a:p>
        </p:txBody>
      </p:sp>
      <p:sp>
        <p:nvSpPr>
          <p:cNvPr id="6" name="Ellipse 5"/>
          <p:cNvSpPr/>
          <p:nvPr/>
        </p:nvSpPr>
        <p:spPr>
          <a:xfrm>
            <a:off x="2258898" y="3886561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3206456" y="3867943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4292174" y="3848528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021151" y="3918604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196808" y="3142896"/>
            <a:ext cx="852216" cy="102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2196808" y="2835192"/>
            <a:ext cx="923903" cy="355052"/>
          </a:xfrm>
          <a:prstGeom prst="ellipse">
            <a:avLst/>
          </a:prstGeom>
          <a:solidFill>
            <a:srgbClr val="C6C8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Service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4" name="Rectangle à coins arrondis 53"/>
          <p:cNvSpPr/>
          <p:nvPr/>
        </p:nvSpPr>
        <p:spPr>
          <a:xfrm>
            <a:off x="3240371" y="3132767"/>
            <a:ext cx="852216" cy="102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3240371" y="2825063"/>
            <a:ext cx="923903" cy="355052"/>
          </a:xfrm>
          <a:prstGeom prst="ellipse">
            <a:avLst/>
          </a:prstGeom>
          <a:solidFill>
            <a:srgbClr val="C6C8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Service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4282378" y="3141356"/>
            <a:ext cx="747166" cy="102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lipse 56"/>
          <p:cNvSpPr/>
          <p:nvPr/>
        </p:nvSpPr>
        <p:spPr>
          <a:xfrm>
            <a:off x="4282378" y="2833652"/>
            <a:ext cx="923903" cy="355052"/>
          </a:xfrm>
          <a:prstGeom prst="ellipse">
            <a:avLst/>
          </a:prstGeom>
          <a:solidFill>
            <a:srgbClr val="C6C8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Service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8" name="Rectangle à coins arrondis 57"/>
          <p:cNvSpPr/>
          <p:nvPr/>
        </p:nvSpPr>
        <p:spPr>
          <a:xfrm>
            <a:off x="5684966" y="3175630"/>
            <a:ext cx="852216" cy="102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/>
          <p:cNvSpPr/>
          <p:nvPr/>
        </p:nvSpPr>
        <p:spPr>
          <a:xfrm>
            <a:off x="5625494" y="2867926"/>
            <a:ext cx="923903" cy="355052"/>
          </a:xfrm>
          <a:prstGeom prst="ellipse">
            <a:avLst/>
          </a:prstGeom>
          <a:solidFill>
            <a:srgbClr val="C6C8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Service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6792305" y="3175630"/>
            <a:ext cx="852216" cy="102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6732833" y="2867926"/>
            <a:ext cx="923903" cy="355052"/>
          </a:xfrm>
          <a:prstGeom prst="ellipse">
            <a:avLst/>
          </a:prstGeom>
          <a:solidFill>
            <a:srgbClr val="C6C8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Service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77" name="Connecteur droit 76"/>
          <p:cNvCxnSpPr/>
          <p:nvPr/>
        </p:nvCxnSpPr>
        <p:spPr>
          <a:xfrm>
            <a:off x="1564888" y="2514374"/>
            <a:ext cx="6467707" cy="7434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5796743" y="1772216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84" name="Connecteur droit 83"/>
          <p:cNvCxnSpPr>
            <a:stCxn id="83" idx="4"/>
            <a:endCxn id="59" idx="0"/>
          </p:cNvCxnSpPr>
          <p:nvPr/>
        </p:nvCxnSpPr>
        <p:spPr>
          <a:xfrm>
            <a:off x="6075231" y="2203396"/>
            <a:ext cx="12215" cy="664530"/>
          </a:xfrm>
          <a:prstGeom prst="line">
            <a:avLst/>
          </a:prstGeom>
          <a:ln w="3175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13" y="3456731"/>
            <a:ext cx="511522" cy="511522"/>
          </a:xfrm>
          <a:prstGeom prst="rect">
            <a:avLst/>
          </a:prstGeom>
        </p:spPr>
      </p:pic>
      <p:sp>
        <p:nvSpPr>
          <p:cNvPr id="86" name="Ellipse 85"/>
          <p:cNvSpPr/>
          <p:nvPr/>
        </p:nvSpPr>
        <p:spPr>
          <a:xfrm>
            <a:off x="5711016" y="3867943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53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à coins arrondis 62"/>
          <p:cNvSpPr/>
          <p:nvPr/>
        </p:nvSpPr>
        <p:spPr>
          <a:xfrm>
            <a:off x="1873406" y="2982860"/>
            <a:ext cx="5850672" cy="1634464"/>
          </a:xfrm>
          <a:prstGeom prst="roundRect">
            <a:avLst/>
          </a:prstGeom>
          <a:solidFill>
            <a:srgbClr val="B4E3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37</a:t>
            </a:fld>
            <a:endParaRPr lang="it-IT" dirty="0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IoT concepts</a:t>
            </a:r>
            <a:endParaRPr lang="it-IT" dirty="0"/>
          </a:p>
        </p:txBody>
      </p:sp>
      <p:pic>
        <p:nvPicPr>
          <p:cNvPr id="7" name="Picture 2" descr="D:\Local\Projets\DACLE\Com\03 - Présentations\LetiDays2014\pictures\8 - feu.png"/>
          <p:cNvPicPr preferRelativeResize="0"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954" y="3176554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Local\Projets\DACLE\Com\03 - Présentations\LetiDays2014\pictures\10 - prénétration.png"/>
          <p:cNvPicPr preferRelativeResize="0"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0066" y="3142896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:\Local\Projets\DACLE\Com\03 - Présentations\LetiDays2014\pictures\12 - temperature.png"/>
          <p:cNvPicPr preferRelativeResize="0">
            <a:picLocks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6959" y="3179901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D:\Local\Projets\DACLE\Com\03 - Présentations\LetiDays2014\pictures\13 - minuterie.png"/>
          <p:cNvPicPr preferRelativeResize="0"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631" y="3159185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D:\Local\Projets\DACLE\Com\03 - Présentations\LetiDays2014\pictures\15 - humidité.png"/>
          <p:cNvPicPr preferRelativeResize="0">
            <a:picLocks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474" y="3208718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:\Local\Projets\DACLE\Com\03 - Présentations\LetiDays2014\pictures\16 - ondes.png"/>
          <p:cNvPicPr preferRelativeResize="0">
            <a:picLocks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5647" y="3227669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D:\Local\Projets\DACLE\Com\03 - Présentations\LetiDays2014\pictures\6 - lumière.png"/>
          <p:cNvPicPr preferRelativeResize="0">
            <a:picLocks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5084" y="3178274"/>
            <a:ext cx="329047" cy="3973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250" y="3561948"/>
            <a:ext cx="501724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7780" y="3596016"/>
            <a:ext cx="548472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2361" y="3589547"/>
            <a:ext cx="572217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21" name="Picture 2" descr="TSmoTe [03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044236" y="3626763"/>
            <a:ext cx="530961" cy="3973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2" name="ZoneTexte 1"/>
          <p:cNvSpPr txBox="1"/>
          <p:nvPr/>
        </p:nvSpPr>
        <p:spPr>
          <a:xfrm>
            <a:off x="4292174" y="4138167"/>
            <a:ext cx="104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Devices</a:t>
            </a:r>
            <a:endParaRPr lang="en-US" b="1" dirty="0"/>
          </a:p>
        </p:txBody>
      </p:sp>
      <p:sp>
        <p:nvSpPr>
          <p:cNvPr id="64" name="Rectangle à coins arrondis 63"/>
          <p:cNvSpPr/>
          <p:nvPr/>
        </p:nvSpPr>
        <p:spPr>
          <a:xfrm>
            <a:off x="1873406" y="699341"/>
            <a:ext cx="5809784" cy="1544181"/>
          </a:xfrm>
          <a:prstGeom prst="roundRect">
            <a:avLst/>
          </a:prstGeom>
          <a:solidFill>
            <a:srgbClr val="B4E3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/>
          <p:cNvSpPr/>
          <p:nvPr/>
        </p:nvSpPr>
        <p:spPr>
          <a:xfrm>
            <a:off x="2009857" y="1234790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3995212" y="1065846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6942096" y="1087237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4525504" y="1727119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85198" y="3272273"/>
            <a:ext cx="135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Physical World</a:t>
            </a:r>
            <a:endParaRPr lang="en-US" b="1" dirty="0"/>
          </a:p>
        </p:txBody>
      </p:sp>
      <p:sp>
        <p:nvSpPr>
          <p:cNvPr id="73" name="ZoneTexte 72"/>
          <p:cNvSpPr txBox="1"/>
          <p:nvPr/>
        </p:nvSpPr>
        <p:spPr>
          <a:xfrm>
            <a:off x="85198" y="1076252"/>
            <a:ext cx="135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Digital World</a:t>
            </a:r>
            <a:endParaRPr lang="en-US" b="1" dirty="0"/>
          </a:p>
        </p:txBody>
      </p:sp>
      <p:sp>
        <p:nvSpPr>
          <p:cNvPr id="87" name="Ellipse 86"/>
          <p:cNvSpPr/>
          <p:nvPr/>
        </p:nvSpPr>
        <p:spPr>
          <a:xfrm>
            <a:off x="6305428" y="1280700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5796743" y="1772216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2858892" y="1189155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3434068" y="1697278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08" name="ZoneTexte 107"/>
          <p:cNvSpPr txBox="1"/>
          <p:nvPr/>
        </p:nvSpPr>
        <p:spPr>
          <a:xfrm>
            <a:off x="3949737" y="678882"/>
            <a:ext cx="190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Virtual Entities</a:t>
            </a:r>
            <a:endParaRPr lang="en-US" b="1" dirty="0"/>
          </a:p>
        </p:txBody>
      </p:sp>
      <p:sp>
        <p:nvSpPr>
          <p:cNvPr id="6" name="Ellipse 5"/>
          <p:cNvSpPr/>
          <p:nvPr/>
        </p:nvSpPr>
        <p:spPr>
          <a:xfrm>
            <a:off x="2258898" y="3886561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3206456" y="3867943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4292174" y="3848528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021151" y="3918604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196808" y="3142896"/>
            <a:ext cx="852216" cy="102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2196808" y="2835192"/>
            <a:ext cx="923903" cy="355052"/>
          </a:xfrm>
          <a:prstGeom prst="ellipse">
            <a:avLst/>
          </a:prstGeom>
          <a:solidFill>
            <a:srgbClr val="C6C8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Service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4" name="Rectangle à coins arrondis 53"/>
          <p:cNvSpPr/>
          <p:nvPr/>
        </p:nvSpPr>
        <p:spPr>
          <a:xfrm>
            <a:off x="3240371" y="3132767"/>
            <a:ext cx="852216" cy="102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3240371" y="2825063"/>
            <a:ext cx="923903" cy="355052"/>
          </a:xfrm>
          <a:prstGeom prst="ellipse">
            <a:avLst/>
          </a:prstGeom>
          <a:solidFill>
            <a:srgbClr val="C6C8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Service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4282378" y="3141356"/>
            <a:ext cx="852216" cy="102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lipse 56"/>
          <p:cNvSpPr/>
          <p:nvPr/>
        </p:nvSpPr>
        <p:spPr>
          <a:xfrm>
            <a:off x="4282378" y="2833652"/>
            <a:ext cx="923903" cy="355052"/>
          </a:xfrm>
          <a:prstGeom prst="ellipse">
            <a:avLst/>
          </a:prstGeom>
          <a:solidFill>
            <a:srgbClr val="C6C8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Service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8" name="Rectangle à coins arrondis 57"/>
          <p:cNvSpPr/>
          <p:nvPr/>
        </p:nvSpPr>
        <p:spPr>
          <a:xfrm>
            <a:off x="5684966" y="3175630"/>
            <a:ext cx="852216" cy="102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/>
          <p:cNvSpPr/>
          <p:nvPr/>
        </p:nvSpPr>
        <p:spPr>
          <a:xfrm>
            <a:off x="5625494" y="2867926"/>
            <a:ext cx="923903" cy="355052"/>
          </a:xfrm>
          <a:prstGeom prst="ellipse">
            <a:avLst/>
          </a:prstGeom>
          <a:solidFill>
            <a:srgbClr val="C6C8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Service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6792305" y="3175630"/>
            <a:ext cx="852216" cy="102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6732833" y="2867926"/>
            <a:ext cx="923903" cy="355052"/>
          </a:xfrm>
          <a:prstGeom prst="ellipse">
            <a:avLst/>
          </a:prstGeom>
          <a:solidFill>
            <a:srgbClr val="C6C8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Service</a:t>
            </a:r>
            <a:endParaRPr lang="en-US" sz="1100" b="1" dirty="0">
              <a:solidFill>
                <a:schemeClr val="tx1"/>
              </a:solidFill>
            </a:endParaRPr>
          </a:p>
        </p:txBody>
      </p:sp>
      <p:cxnSp>
        <p:nvCxnSpPr>
          <p:cNvPr id="74" name="Connecteur droit 73"/>
          <p:cNvCxnSpPr/>
          <p:nvPr/>
        </p:nvCxnSpPr>
        <p:spPr>
          <a:xfrm>
            <a:off x="1564888" y="2514374"/>
            <a:ext cx="6467707" cy="7434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exagone 25"/>
          <p:cNvSpPr/>
          <p:nvPr/>
        </p:nvSpPr>
        <p:spPr>
          <a:xfrm>
            <a:off x="1828129" y="2311043"/>
            <a:ext cx="5895950" cy="401444"/>
          </a:xfrm>
          <a:prstGeom prst="hexagon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Gateway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27"/>
          <p:cNvCxnSpPr/>
          <p:nvPr/>
        </p:nvCxnSpPr>
        <p:spPr>
          <a:xfrm>
            <a:off x="2325084" y="1697278"/>
            <a:ext cx="0" cy="613765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endCxn id="22" idx="0"/>
          </p:cNvCxnSpPr>
          <p:nvPr/>
        </p:nvCxnSpPr>
        <p:spPr>
          <a:xfrm>
            <a:off x="2654131" y="2712487"/>
            <a:ext cx="4629" cy="122705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100" idx="4"/>
          </p:cNvCxnSpPr>
          <p:nvPr/>
        </p:nvCxnSpPr>
        <p:spPr>
          <a:xfrm flipH="1">
            <a:off x="3120711" y="1620335"/>
            <a:ext cx="16669" cy="690708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102" idx="4"/>
          </p:cNvCxnSpPr>
          <p:nvPr/>
        </p:nvCxnSpPr>
        <p:spPr>
          <a:xfrm>
            <a:off x="3712556" y="2128458"/>
            <a:ext cx="6557" cy="182585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endCxn id="55" idx="0"/>
          </p:cNvCxnSpPr>
          <p:nvPr/>
        </p:nvCxnSpPr>
        <p:spPr>
          <a:xfrm flipH="1">
            <a:off x="3702323" y="2712487"/>
            <a:ext cx="10233" cy="112576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9" idx="4"/>
          </p:cNvCxnSpPr>
          <p:nvPr/>
        </p:nvCxnSpPr>
        <p:spPr>
          <a:xfrm>
            <a:off x="4273700" y="1497026"/>
            <a:ext cx="18474" cy="814017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71" idx="4"/>
          </p:cNvCxnSpPr>
          <p:nvPr/>
        </p:nvCxnSpPr>
        <p:spPr>
          <a:xfrm>
            <a:off x="4803992" y="2158299"/>
            <a:ext cx="13335" cy="152744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endCxn id="57" idx="0"/>
          </p:cNvCxnSpPr>
          <p:nvPr/>
        </p:nvCxnSpPr>
        <p:spPr>
          <a:xfrm>
            <a:off x="4728118" y="2712487"/>
            <a:ext cx="16212" cy="121165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88" idx="4"/>
          </p:cNvCxnSpPr>
          <p:nvPr/>
        </p:nvCxnSpPr>
        <p:spPr>
          <a:xfrm>
            <a:off x="6075231" y="2203396"/>
            <a:ext cx="13335" cy="107647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endCxn id="59" idx="0"/>
          </p:cNvCxnSpPr>
          <p:nvPr/>
        </p:nvCxnSpPr>
        <p:spPr>
          <a:xfrm flipH="1">
            <a:off x="6087446" y="2712487"/>
            <a:ext cx="1120" cy="155439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>
            <a:stCxn id="87" idx="4"/>
          </p:cNvCxnSpPr>
          <p:nvPr/>
        </p:nvCxnSpPr>
        <p:spPr>
          <a:xfrm>
            <a:off x="6583916" y="1711880"/>
            <a:ext cx="0" cy="599163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/>
          <p:cNvCxnSpPr>
            <a:stCxn id="70" idx="4"/>
          </p:cNvCxnSpPr>
          <p:nvPr/>
        </p:nvCxnSpPr>
        <p:spPr>
          <a:xfrm>
            <a:off x="7220584" y="1518417"/>
            <a:ext cx="30675" cy="787064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/>
          <p:cNvCxnSpPr>
            <a:endCxn id="66" idx="0"/>
          </p:cNvCxnSpPr>
          <p:nvPr/>
        </p:nvCxnSpPr>
        <p:spPr>
          <a:xfrm>
            <a:off x="7175647" y="2709266"/>
            <a:ext cx="19138" cy="158660"/>
          </a:xfrm>
          <a:prstGeom prst="line">
            <a:avLst/>
          </a:prstGeom>
          <a:ln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Image 10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1" y="2179783"/>
            <a:ext cx="601434" cy="543858"/>
          </a:xfrm>
          <a:prstGeom prst="rect">
            <a:avLst/>
          </a:prstGeom>
        </p:spPr>
      </p:pic>
      <p:pic>
        <p:nvPicPr>
          <p:cNvPr id="110" name="Image 10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54" y="2200374"/>
            <a:ext cx="601434" cy="543858"/>
          </a:xfrm>
          <a:prstGeom prst="rect">
            <a:avLst/>
          </a:prstGeom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381" y="1689864"/>
            <a:ext cx="1405053" cy="3819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5" name="Picture 11" descr="http://mqtt.org/new/wp-content/uploads/2011/08/mqttorg-glow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8539" y="3508552"/>
            <a:ext cx="1054314" cy="275744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6" name="Picture 2" descr="http://www.ineo-sense.com/wp-content/uploads/2015/02/Lora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6892" y="4071017"/>
            <a:ext cx="811951" cy="46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892" y="2826442"/>
            <a:ext cx="585629" cy="488282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13" y="3456731"/>
            <a:ext cx="511522" cy="511522"/>
          </a:xfrm>
          <a:prstGeom prst="rect">
            <a:avLst/>
          </a:prstGeom>
        </p:spPr>
      </p:pic>
      <p:sp>
        <p:nvSpPr>
          <p:cNvPr id="85" name="Ellipse 84"/>
          <p:cNvSpPr/>
          <p:nvPr/>
        </p:nvSpPr>
        <p:spPr>
          <a:xfrm>
            <a:off x="5722558" y="3861118"/>
            <a:ext cx="230709" cy="251606"/>
          </a:xfrm>
          <a:prstGeom prst="ellipse">
            <a:avLst/>
          </a:prstGeom>
          <a:solidFill>
            <a:srgbClr val="00B050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38</a:t>
            </a:fld>
            <a:endParaRPr lang="it-IT" dirty="0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A short recap</a:t>
            </a:r>
            <a:endParaRPr lang="it-IT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277812" y="988741"/>
            <a:ext cx="8588375" cy="5501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Virtual </a:t>
            </a:r>
            <a:r>
              <a:rPr lang="en-US" b="1" dirty="0" smtClean="0">
                <a:solidFill>
                  <a:srgbClr val="FF0000"/>
                </a:solidFill>
              </a:rPr>
              <a:t>entity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b="1" dirty="0" smtClean="0">
                <a:solidFill>
                  <a:schemeClr val="tx1"/>
                </a:solidFill>
              </a:rPr>
              <a:t>a synchronized </a:t>
            </a:r>
            <a:r>
              <a:rPr lang="en-US" b="1" dirty="0">
                <a:solidFill>
                  <a:schemeClr val="tx1"/>
                </a:solidFill>
              </a:rPr>
              <a:t>representations </a:t>
            </a:r>
            <a:r>
              <a:rPr lang="en-US" b="1" dirty="0" smtClean="0">
                <a:solidFill>
                  <a:schemeClr val="tx1"/>
                </a:solidFill>
              </a:rPr>
              <a:t>of </a:t>
            </a:r>
            <a:r>
              <a:rPr lang="en-US" b="1" dirty="0">
                <a:solidFill>
                  <a:schemeClr val="tx1"/>
                </a:solidFill>
              </a:rPr>
              <a:t>the device entity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250825" y="2221481"/>
            <a:ext cx="8588375" cy="5501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Resource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b="1" dirty="0" smtClean="0">
                <a:solidFill>
                  <a:schemeClr val="tx1"/>
                </a:solidFill>
              </a:rPr>
              <a:t>an executable code available at the device</a:t>
            </a:r>
            <a:endParaRPr lang="en-US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277810" y="3454222"/>
            <a:ext cx="8588375" cy="5501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Service</a:t>
            </a:r>
            <a:r>
              <a:rPr lang="en-US" b="1" dirty="0" smtClean="0">
                <a:solidFill>
                  <a:schemeClr val="tx1"/>
                </a:solidFill>
              </a:rPr>
              <a:t> : a standardized </a:t>
            </a:r>
            <a:r>
              <a:rPr lang="en-US" b="1" dirty="0">
                <a:solidFill>
                  <a:schemeClr val="tx1"/>
                </a:solidFill>
              </a:rPr>
              <a:t>interface for </a:t>
            </a:r>
            <a:r>
              <a:rPr lang="en-US" b="1" dirty="0" smtClean="0">
                <a:solidFill>
                  <a:schemeClr val="tx1"/>
                </a:solidFill>
              </a:rPr>
              <a:t>interacting </a:t>
            </a:r>
            <a:r>
              <a:rPr lang="en-US" b="1" dirty="0">
                <a:solidFill>
                  <a:schemeClr val="tx1"/>
                </a:solidFill>
              </a:rPr>
              <a:t>with </a:t>
            </a:r>
            <a:r>
              <a:rPr lang="en-US" b="1" dirty="0" smtClean="0">
                <a:solidFill>
                  <a:schemeClr val="tx1"/>
                </a:solidFill>
              </a:rPr>
              <a:t>devices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23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39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Architecture</a:t>
            </a:r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509133" y="735983"/>
            <a:ext cx="6133170" cy="6361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Application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509133" y="1537895"/>
            <a:ext cx="6133170" cy="6976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Virtual </a:t>
            </a:r>
            <a:r>
              <a:rPr lang="en-US" sz="2400" b="1" dirty="0" smtClean="0">
                <a:solidFill>
                  <a:schemeClr val="tx1"/>
                </a:solidFill>
              </a:rPr>
              <a:t>Entities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509133" y="2453526"/>
            <a:ext cx="6133170" cy="63189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Services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509133" y="3303403"/>
            <a:ext cx="6133170" cy="5538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Communications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63" y="755372"/>
            <a:ext cx="616729" cy="616729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>
            <a:off x="2301915" y="1757202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925628" y="1583540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379" y="637382"/>
            <a:ext cx="8766795" cy="1696940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627036" y="1579664"/>
            <a:ext cx="556976" cy="431180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SW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1509133" y="4026929"/>
            <a:ext cx="6133170" cy="5538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Devices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18" name="Connecteur en angle 17"/>
          <p:cNvCxnSpPr>
            <a:stCxn id="7" idx="3"/>
            <a:endCxn id="8" idx="3"/>
          </p:cNvCxnSpPr>
          <p:nvPr/>
        </p:nvCxnSpPr>
        <p:spPr>
          <a:xfrm>
            <a:off x="7642303" y="1054042"/>
            <a:ext cx="12700" cy="832679"/>
          </a:xfrm>
          <a:prstGeom prst="bentConnector3">
            <a:avLst>
              <a:gd name="adj1" fmla="val 2678047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ngle 19"/>
          <p:cNvCxnSpPr>
            <a:stCxn id="8" idx="1"/>
            <a:endCxn id="9" idx="1"/>
          </p:cNvCxnSpPr>
          <p:nvPr/>
        </p:nvCxnSpPr>
        <p:spPr>
          <a:xfrm rot="10800000" flipV="1">
            <a:off x="1509133" y="1886721"/>
            <a:ext cx="12700" cy="882754"/>
          </a:xfrm>
          <a:prstGeom prst="bentConnector3">
            <a:avLst>
              <a:gd name="adj1" fmla="val 2619512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9" idx="3"/>
            <a:endCxn id="10" idx="3"/>
          </p:cNvCxnSpPr>
          <p:nvPr/>
        </p:nvCxnSpPr>
        <p:spPr>
          <a:xfrm>
            <a:off x="7642303" y="2769475"/>
            <a:ext cx="12700" cy="810847"/>
          </a:xfrm>
          <a:prstGeom prst="bentConnector3">
            <a:avLst>
              <a:gd name="adj1" fmla="val 2970732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>
            <a:stCxn id="10" idx="1"/>
            <a:endCxn id="16" idx="1"/>
          </p:cNvCxnSpPr>
          <p:nvPr/>
        </p:nvCxnSpPr>
        <p:spPr>
          <a:xfrm rot="10800000" flipV="1">
            <a:off x="1509133" y="3580322"/>
            <a:ext cx="12700" cy="723526"/>
          </a:xfrm>
          <a:prstGeom prst="bentConnector3">
            <a:avLst>
              <a:gd name="adj1" fmla="val 285365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" y="918450"/>
            <a:ext cx="783909" cy="907302"/>
          </a:xfrm>
          <a:prstGeom prst="rect">
            <a:avLst/>
          </a:prstGeom>
        </p:spPr>
      </p:pic>
      <p:pic>
        <p:nvPicPr>
          <p:cNvPr id="21" name="Picture 11" descr="http://mqtt.org/new/wp-content/uploads/2011/08/mqttorg-gl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2671" y="3472504"/>
            <a:ext cx="1054314" cy="275744"/>
          </a:xfrm>
          <a:prstGeom prst="rect">
            <a:avLst/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23" name="Picture 2" descr="http://www.ineo-sense.com/wp-content/uploads/2015/02/Lor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0727" y="3345300"/>
            <a:ext cx="811951" cy="46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92968" y="1810435"/>
            <a:ext cx="116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Designer</a:t>
            </a:r>
            <a:endParaRPr lang="en-US" b="1" dirty="0"/>
          </a:p>
        </p:txBody>
      </p:sp>
      <p:cxnSp>
        <p:nvCxnSpPr>
          <p:cNvPr id="25" name="Connecteur droit avec flèche 24"/>
          <p:cNvCxnSpPr>
            <a:stCxn id="15" idx="3"/>
            <a:endCxn id="7" idx="1"/>
          </p:cNvCxnSpPr>
          <p:nvPr/>
        </p:nvCxnSpPr>
        <p:spPr>
          <a:xfrm flipV="1">
            <a:off x="1055735" y="1054042"/>
            <a:ext cx="453398" cy="3180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5" idx="3"/>
          </p:cNvCxnSpPr>
          <p:nvPr/>
        </p:nvCxnSpPr>
        <p:spPr>
          <a:xfrm>
            <a:off x="1055735" y="1372101"/>
            <a:ext cx="466098" cy="285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Imag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10" y="1111163"/>
            <a:ext cx="693093" cy="6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uppo 74">
            <a:extLst>
              <a:ext uri="{FF2B5EF4-FFF2-40B4-BE49-F238E27FC236}">
                <a16:creationId xmlns:a16="http://schemas.microsoft.com/office/drawing/2014/main" id="{5A3B7083-EC71-4AF1-92CF-19CC0A2B0E60}"/>
              </a:ext>
            </a:extLst>
          </p:cNvPr>
          <p:cNvGrpSpPr/>
          <p:nvPr/>
        </p:nvGrpSpPr>
        <p:grpSpPr>
          <a:xfrm>
            <a:off x="2055485" y="847869"/>
            <a:ext cx="6756674" cy="3689171"/>
            <a:chOff x="2055485" y="1002725"/>
            <a:chExt cx="6756674" cy="3689171"/>
          </a:xfrm>
        </p:grpSpPr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2680807-3045-4C9B-AB52-ECC3E6FA4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485" y="2884756"/>
              <a:ext cx="2229614" cy="949205"/>
            </a:xfrm>
            <a:custGeom>
              <a:avLst/>
              <a:gdLst>
                <a:gd name="T0" fmla="*/ 2386 w 2722"/>
                <a:gd name="T1" fmla="*/ 1161 h 1161"/>
                <a:gd name="T2" fmla="*/ 25 w 2722"/>
                <a:gd name="T3" fmla="*/ 191 h 1161"/>
                <a:gd name="T4" fmla="*/ 0 w 2722"/>
                <a:gd name="T5" fmla="*/ 95 h 1161"/>
                <a:gd name="T6" fmla="*/ 2722 w 2722"/>
                <a:gd name="T7" fmla="*/ 523 h 1161"/>
                <a:gd name="T8" fmla="*/ 2386 w 2722"/>
                <a:gd name="T9" fmla="*/ 1161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2" h="1161">
                  <a:moveTo>
                    <a:pt x="2386" y="1161"/>
                  </a:moveTo>
                  <a:cubicBezTo>
                    <a:pt x="2386" y="1161"/>
                    <a:pt x="1116" y="131"/>
                    <a:pt x="25" y="19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756" y="0"/>
                    <a:pt x="2722" y="523"/>
                  </a:cubicBezTo>
                  <a:lnTo>
                    <a:pt x="2386" y="116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98" name="Line 5">
              <a:extLst>
                <a:ext uri="{FF2B5EF4-FFF2-40B4-BE49-F238E27FC236}">
                  <a16:creationId xmlns:a16="http://schemas.microsoft.com/office/drawing/2014/main" id="{7A87F281-AE77-4B68-B685-C15A25DDF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4365" y="317772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99" name="Line 6">
              <a:extLst>
                <a:ext uri="{FF2B5EF4-FFF2-40B4-BE49-F238E27FC236}">
                  <a16:creationId xmlns:a16="http://schemas.microsoft.com/office/drawing/2014/main" id="{AA69A4DA-F814-475C-AF3F-0E6251584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4365" y="317772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C58CBB95-77EA-42C0-ADCC-93C3741CB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5485" y="1907797"/>
              <a:ext cx="2229614" cy="949205"/>
            </a:xfrm>
            <a:custGeom>
              <a:avLst/>
              <a:gdLst>
                <a:gd name="T0" fmla="*/ 2386 w 2722"/>
                <a:gd name="T1" fmla="*/ 0 h 1161"/>
                <a:gd name="T2" fmla="*/ 25 w 2722"/>
                <a:gd name="T3" fmla="*/ 971 h 1161"/>
                <a:gd name="T4" fmla="*/ 0 w 2722"/>
                <a:gd name="T5" fmla="*/ 1066 h 1161"/>
                <a:gd name="T6" fmla="*/ 2722 w 2722"/>
                <a:gd name="T7" fmla="*/ 639 h 1161"/>
                <a:gd name="T8" fmla="*/ 2386 w 2722"/>
                <a:gd name="T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2" h="1161">
                  <a:moveTo>
                    <a:pt x="2386" y="0"/>
                  </a:moveTo>
                  <a:cubicBezTo>
                    <a:pt x="2386" y="0"/>
                    <a:pt x="1116" y="1031"/>
                    <a:pt x="25" y="971"/>
                  </a:cubicBezTo>
                  <a:cubicBezTo>
                    <a:pt x="0" y="1066"/>
                    <a:pt x="0" y="1066"/>
                    <a:pt x="0" y="1066"/>
                  </a:cubicBezTo>
                  <a:cubicBezTo>
                    <a:pt x="0" y="1066"/>
                    <a:pt x="756" y="1161"/>
                    <a:pt x="2722" y="639"/>
                  </a:cubicBezTo>
                  <a:lnTo>
                    <a:pt x="2386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3D4291E-CB6D-428D-BCCB-DEFFB3C8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840" y="2571635"/>
              <a:ext cx="2781004" cy="629102"/>
            </a:xfrm>
            <a:custGeom>
              <a:avLst/>
              <a:gdLst>
                <a:gd name="T0" fmla="*/ 3293 w 3293"/>
                <a:gd name="T1" fmla="*/ 0 h 769"/>
                <a:gd name="T2" fmla="*/ 0 w 3293"/>
                <a:gd name="T3" fmla="*/ 339 h 769"/>
                <a:gd name="T4" fmla="*/ 0 w 3293"/>
                <a:gd name="T5" fmla="*/ 424 h 769"/>
                <a:gd name="T6" fmla="*/ 3293 w 3293"/>
                <a:gd name="T7" fmla="*/ 769 h 769"/>
                <a:gd name="T8" fmla="*/ 3293 w 3293"/>
                <a:gd name="T9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3" h="769">
                  <a:moveTo>
                    <a:pt x="3293" y="0"/>
                  </a:moveTo>
                  <a:cubicBezTo>
                    <a:pt x="3293" y="0"/>
                    <a:pt x="1091" y="438"/>
                    <a:pt x="0" y="339"/>
                  </a:cubicBezTo>
                  <a:cubicBezTo>
                    <a:pt x="0" y="424"/>
                    <a:pt x="0" y="424"/>
                    <a:pt x="0" y="424"/>
                  </a:cubicBezTo>
                  <a:cubicBezTo>
                    <a:pt x="0" y="424"/>
                    <a:pt x="1384" y="477"/>
                    <a:pt x="3293" y="769"/>
                  </a:cubicBezTo>
                  <a:lnTo>
                    <a:pt x="3293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5F24EA9B-5360-448C-B671-6082D17D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839" y="1308300"/>
              <a:ext cx="1665272" cy="1404379"/>
            </a:xfrm>
            <a:custGeom>
              <a:avLst/>
              <a:gdLst>
                <a:gd name="T0" fmla="*/ 1281 w 2033"/>
                <a:gd name="T1" fmla="*/ 0 h 1719"/>
                <a:gd name="T2" fmla="*/ 0 w 2033"/>
                <a:gd name="T3" fmla="*/ 1528 h 1719"/>
                <a:gd name="T4" fmla="*/ 0 w 2033"/>
                <a:gd name="T5" fmla="*/ 1641 h 1719"/>
                <a:gd name="T6" fmla="*/ 2033 w 2033"/>
                <a:gd name="T7" fmla="*/ 310 h 1719"/>
                <a:gd name="T8" fmla="*/ 1281 w 2033"/>
                <a:gd name="T9" fmla="*/ 0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3" h="1719">
                  <a:moveTo>
                    <a:pt x="1281" y="0"/>
                  </a:moveTo>
                  <a:cubicBezTo>
                    <a:pt x="1281" y="0"/>
                    <a:pt x="822" y="1383"/>
                    <a:pt x="0" y="1528"/>
                  </a:cubicBezTo>
                  <a:cubicBezTo>
                    <a:pt x="0" y="1641"/>
                    <a:pt x="0" y="1641"/>
                    <a:pt x="0" y="1641"/>
                  </a:cubicBezTo>
                  <a:cubicBezTo>
                    <a:pt x="0" y="1641"/>
                    <a:pt x="1182" y="1719"/>
                    <a:pt x="2033" y="310"/>
                  </a:cubicBezTo>
                  <a:lnTo>
                    <a:pt x="128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99132684-3356-4A71-9090-513BEB390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839" y="3030930"/>
              <a:ext cx="1665272" cy="1403454"/>
            </a:xfrm>
            <a:custGeom>
              <a:avLst/>
              <a:gdLst>
                <a:gd name="T0" fmla="*/ 1281 w 2033"/>
                <a:gd name="T1" fmla="*/ 1718 h 1718"/>
                <a:gd name="T2" fmla="*/ 0 w 2033"/>
                <a:gd name="T3" fmla="*/ 190 h 1718"/>
                <a:gd name="T4" fmla="*/ 0 w 2033"/>
                <a:gd name="T5" fmla="*/ 77 h 1718"/>
                <a:gd name="T6" fmla="*/ 2033 w 2033"/>
                <a:gd name="T7" fmla="*/ 1408 h 1718"/>
                <a:gd name="T8" fmla="*/ 1281 w 2033"/>
                <a:gd name="T9" fmla="*/ 1718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3" h="1718">
                  <a:moveTo>
                    <a:pt x="1281" y="1718"/>
                  </a:moveTo>
                  <a:cubicBezTo>
                    <a:pt x="1281" y="1718"/>
                    <a:pt x="822" y="335"/>
                    <a:pt x="0" y="19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1182" y="0"/>
                    <a:pt x="2033" y="1408"/>
                  </a:cubicBezTo>
                  <a:lnTo>
                    <a:pt x="1281" y="171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06" name="Oval 14">
              <a:extLst>
                <a:ext uri="{FF2B5EF4-FFF2-40B4-BE49-F238E27FC236}">
                  <a16:creationId xmlns:a16="http://schemas.microsoft.com/office/drawing/2014/main" id="{EB1B4513-D4EF-4051-BB47-6F4BB8ADB008}"/>
                </a:ext>
              </a:extLst>
            </p:cNvPr>
            <p:cNvSpPr/>
            <p:nvPr/>
          </p:nvSpPr>
          <p:spPr>
            <a:xfrm>
              <a:off x="3056218" y="1002725"/>
              <a:ext cx="754170" cy="75417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07" name="TextBox 20">
              <a:extLst>
                <a:ext uri="{FF2B5EF4-FFF2-40B4-BE49-F238E27FC236}">
                  <a16:creationId xmlns:a16="http://schemas.microsoft.com/office/drawing/2014/main" id="{FE013A92-E192-4212-84F2-B52E396841F2}"/>
                </a:ext>
              </a:extLst>
            </p:cNvPr>
            <p:cNvSpPr txBox="1"/>
            <p:nvPr/>
          </p:nvSpPr>
          <p:spPr>
            <a:xfrm>
              <a:off x="4019974" y="1201899"/>
              <a:ext cx="1602606" cy="30008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IN" sz="135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Integrated Assets</a:t>
              </a:r>
            </a:p>
          </p:txBody>
        </p:sp>
        <p:sp>
          <p:nvSpPr>
            <p:cNvPr id="108" name="TextBox 24">
              <a:extLst>
                <a:ext uri="{FF2B5EF4-FFF2-40B4-BE49-F238E27FC236}">
                  <a16:creationId xmlns:a16="http://schemas.microsoft.com/office/drawing/2014/main" id="{06244847-ABBD-46C4-B943-CAB5C2F6C91F}"/>
                </a:ext>
              </a:extLst>
            </p:cNvPr>
            <p:cNvSpPr txBox="1"/>
            <p:nvPr/>
          </p:nvSpPr>
          <p:spPr>
            <a:xfrm>
              <a:off x="4865278" y="1829114"/>
              <a:ext cx="1412692" cy="50783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IN" sz="1350" b="1" dirty="0">
                  <a:solidFill>
                    <a:schemeClr val="accent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 Source</a:t>
              </a:r>
            </a:p>
            <a:p>
              <a:r>
                <a:rPr lang="en-IN" sz="1350" b="1" dirty="0">
                  <a:solidFill>
                    <a:schemeClr val="accent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SW Components </a:t>
              </a:r>
            </a:p>
          </p:txBody>
        </p:sp>
        <p:sp>
          <p:nvSpPr>
            <p:cNvPr id="109" name="TextBox 27">
              <a:extLst>
                <a:ext uri="{FF2B5EF4-FFF2-40B4-BE49-F238E27FC236}">
                  <a16:creationId xmlns:a16="http://schemas.microsoft.com/office/drawing/2014/main" id="{D7BB0363-6DB2-4BE3-A133-9E042B4EB041}"/>
                </a:ext>
              </a:extLst>
            </p:cNvPr>
            <p:cNvSpPr txBox="1"/>
            <p:nvPr/>
          </p:nvSpPr>
          <p:spPr>
            <a:xfrm>
              <a:off x="5423436" y="2641684"/>
              <a:ext cx="1138264" cy="50783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IN" sz="1350" b="1" dirty="0" err="1">
                  <a:solidFill>
                    <a:schemeClr val="accent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Startup</a:t>
              </a:r>
              <a:r>
                <a:rPr lang="en-IN" sz="1350" b="1" dirty="0">
                  <a:solidFill>
                    <a:schemeClr val="accent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Creation</a:t>
              </a:r>
            </a:p>
          </p:txBody>
        </p:sp>
        <p:sp>
          <p:nvSpPr>
            <p:cNvPr id="110" name="TextBox 30">
              <a:extLst>
                <a:ext uri="{FF2B5EF4-FFF2-40B4-BE49-F238E27FC236}">
                  <a16:creationId xmlns:a16="http://schemas.microsoft.com/office/drawing/2014/main" id="{94016124-10C6-4BAC-8663-E8776CA32D34}"/>
                </a:ext>
              </a:extLst>
            </p:cNvPr>
            <p:cNvSpPr txBox="1"/>
            <p:nvPr/>
          </p:nvSpPr>
          <p:spPr>
            <a:xfrm>
              <a:off x="4865278" y="3478915"/>
              <a:ext cx="1332197" cy="50783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IN" sz="1350" b="1" dirty="0">
                  <a:solidFill>
                    <a:srgbClr val="DED3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Contributions to Standards</a:t>
              </a:r>
            </a:p>
          </p:txBody>
        </p:sp>
        <p:sp>
          <p:nvSpPr>
            <p:cNvPr id="111" name="TextBox 33">
              <a:extLst>
                <a:ext uri="{FF2B5EF4-FFF2-40B4-BE49-F238E27FC236}">
                  <a16:creationId xmlns:a16="http://schemas.microsoft.com/office/drawing/2014/main" id="{F81C4E79-E2CD-4C67-9C26-91613779939F}"/>
                </a:ext>
              </a:extLst>
            </p:cNvPr>
            <p:cNvSpPr txBox="1"/>
            <p:nvPr/>
          </p:nvSpPr>
          <p:spPr>
            <a:xfrm>
              <a:off x="4016248" y="4184065"/>
              <a:ext cx="1138264" cy="50783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IN" sz="1350" b="1" dirty="0">
                  <a:solidFill>
                    <a:schemeClr val="accent5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Scientific Publications</a:t>
              </a:r>
            </a:p>
          </p:txBody>
        </p:sp>
        <p:sp>
          <p:nvSpPr>
            <p:cNvPr id="112" name="Oval 36">
              <a:extLst>
                <a:ext uri="{FF2B5EF4-FFF2-40B4-BE49-F238E27FC236}">
                  <a16:creationId xmlns:a16="http://schemas.microsoft.com/office/drawing/2014/main" id="{8CC9AB9A-D24E-4355-831B-BF99FF1FCF67}"/>
                </a:ext>
              </a:extLst>
            </p:cNvPr>
            <p:cNvSpPr/>
            <p:nvPr/>
          </p:nvSpPr>
          <p:spPr>
            <a:xfrm>
              <a:off x="3200234" y="1072266"/>
              <a:ext cx="456419" cy="37051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grpSp>
          <p:nvGrpSpPr>
            <p:cNvPr id="113" name="Group 64">
              <a:extLst>
                <a:ext uri="{FF2B5EF4-FFF2-40B4-BE49-F238E27FC236}">
                  <a16:creationId xmlns:a16="http://schemas.microsoft.com/office/drawing/2014/main" id="{A037449E-2FEE-4E5C-AAC0-DCA469BBD45B}"/>
                </a:ext>
              </a:extLst>
            </p:cNvPr>
            <p:cNvGrpSpPr/>
            <p:nvPr/>
          </p:nvGrpSpPr>
          <p:grpSpPr>
            <a:xfrm>
              <a:off x="3864239" y="1711400"/>
              <a:ext cx="754170" cy="754170"/>
              <a:chOff x="4619789" y="2281866"/>
              <a:chExt cx="1005560" cy="1005560"/>
            </a:xfrm>
          </p:grpSpPr>
          <p:sp>
            <p:nvSpPr>
              <p:cNvPr id="133" name="Oval 16">
                <a:extLst>
                  <a:ext uri="{FF2B5EF4-FFF2-40B4-BE49-F238E27FC236}">
                    <a16:creationId xmlns:a16="http://schemas.microsoft.com/office/drawing/2014/main" id="{F58FF891-E758-497B-BAB9-5B05DCF5D9A1}"/>
                  </a:ext>
                </a:extLst>
              </p:cNvPr>
              <p:cNvSpPr/>
              <p:nvPr/>
            </p:nvSpPr>
            <p:spPr>
              <a:xfrm>
                <a:off x="4619789" y="2281866"/>
                <a:ext cx="1005560" cy="100556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57150">
                <a:solidFill>
                  <a:schemeClr val="bg1"/>
                </a:solidFill>
              </a:ln>
              <a:effectLst>
                <a:outerShdw blurRad="279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34" name="Oval 37">
                <a:extLst>
                  <a:ext uri="{FF2B5EF4-FFF2-40B4-BE49-F238E27FC236}">
                    <a16:creationId xmlns:a16="http://schemas.microsoft.com/office/drawing/2014/main" id="{A5A42ECF-4CD4-4913-A222-2012632C08DA}"/>
                  </a:ext>
                </a:extLst>
              </p:cNvPr>
              <p:cNvSpPr/>
              <p:nvPr/>
            </p:nvSpPr>
            <p:spPr>
              <a:xfrm>
                <a:off x="4821378" y="2378594"/>
                <a:ext cx="608558" cy="4940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40000"/>
                    </a:schemeClr>
                  </a:gs>
                  <a:gs pos="9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</p:grpSp>
        <p:grpSp>
          <p:nvGrpSpPr>
            <p:cNvPr id="114" name="Group 62">
              <a:extLst>
                <a:ext uri="{FF2B5EF4-FFF2-40B4-BE49-F238E27FC236}">
                  <a16:creationId xmlns:a16="http://schemas.microsoft.com/office/drawing/2014/main" id="{44EBAFCF-C95F-433F-99BC-7F81E3E43DEE}"/>
                </a:ext>
              </a:extLst>
            </p:cNvPr>
            <p:cNvGrpSpPr/>
            <p:nvPr/>
          </p:nvGrpSpPr>
          <p:grpSpPr>
            <a:xfrm>
              <a:off x="4625898" y="2509101"/>
              <a:ext cx="754170" cy="754170"/>
              <a:chOff x="5635335" y="3345468"/>
              <a:chExt cx="1005560" cy="1005560"/>
            </a:xfrm>
          </p:grpSpPr>
          <p:sp>
            <p:nvSpPr>
              <p:cNvPr id="131" name="Oval 18">
                <a:extLst>
                  <a:ext uri="{FF2B5EF4-FFF2-40B4-BE49-F238E27FC236}">
                    <a16:creationId xmlns:a16="http://schemas.microsoft.com/office/drawing/2014/main" id="{143A2C98-AAB3-46B9-A13E-680D0043E4EA}"/>
                  </a:ext>
                </a:extLst>
              </p:cNvPr>
              <p:cNvSpPr/>
              <p:nvPr/>
            </p:nvSpPr>
            <p:spPr>
              <a:xfrm>
                <a:off x="5635335" y="3345468"/>
                <a:ext cx="1005560" cy="100556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bg1"/>
                </a:solidFill>
              </a:ln>
              <a:effectLst>
                <a:outerShdw blurRad="279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32" name="Oval 38">
                <a:extLst>
                  <a:ext uri="{FF2B5EF4-FFF2-40B4-BE49-F238E27FC236}">
                    <a16:creationId xmlns:a16="http://schemas.microsoft.com/office/drawing/2014/main" id="{1E0CAFA5-95E8-4BE5-A538-9F768708F39D}"/>
                  </a:ext>
                </a:extLst>
              </p:cNvPr>
              <p:cNvSpPr/>
              <p:nvPr/>
            </p:nvSpPr>
            <p:spPr>
              <a:xfrm>
                <a:off x="5822042" y="3439643"/>
                <a:ext cx="608558" cy="4940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40000"/>
                    </a:schemeClr>
                  </a:gs>
                  <a:gs pos="9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</p:grpSp>
        <p:grpSp>
          <p:nvGrpSpPr>
            <p:cNvPr id="115" name="Group 60">
              <a:extLst>
                <a:ext uri="{FF2B5EF4-FFF2-40B4-BE49-F238E27FC236}">
                  <a16:creationId xmlns:a16="http://schemas.microsoft.com/office/drawing/2014/main" id="{72C61CFD-6519-496A-87B5-B332C395F0FA}"/>
                </a:ext>
              </a:extLst>
            </p:cNvPr>
            <p:cNvGrpSpPr/>
            <p:nvPr/>
          </p:nvGrpSpPr>
          <p:grpSpPr>
            <a:xfrm>
              <a:off x="3864239" y="3287702"/>
              <a:ext cx="754170" cy="754170"/>
              <a:chOff x="4619789" y="4383602"/>
              <a:chExt cx="1005560" cy="1005560"/>
            </a:xfrm>
          </p:grpSpPr>
          <p:sp>
            <p:nvSpPr>
              <p:cNvPr id="129" name="Oval 17">
                <a:extLst>
                  <a:ext uri="{FF2B5EF4-FFF2-40B4-BE49-F238E27FC236}">
                    <a16:creationId xmlns:a16="http://schemas.microsoft.com/office/drawing/2014/main" id="{C04FAC59-6C2E-4D13-B99D-BE1C043F3DEA}"/>
                  </a:ext>
                </a:extLst>
              </p:cNvPr>
              <p:cNvSpPr/>
              <p:nvPr/>
            </p:nvSpPr>
            <p:spPr>
              <a:xfrm>
                <a:off x="4619789" y="4383602"/>
                <a:ext cx="1005560" cy="100556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bg1"/>
                </a:solidFill>
              </a:ln>
              <a:effectLst>
                <a:outerShdw blurRad="279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30" name="Oval 39">
                <a:extLst>
                  <a:ext uri="{FF2B5EF4-FFF2-40B4-BE49-F238E27FC236}">
                    <a16:creationId xmlns:a16="http://schemas.microsoft.com/office/drawing/2014/main" id="{6E63797D-0414-449B-AE76-514A2EB098BF}"/>
                  </a:ext>
                </a:extLst>
              </p:cNvPr>
              <p:cNvSpPr/>
              <p:nvPr/>
            </p:nvSpPr>
            <p:spPr>
              <a:xfrm>
                <a:off x="4821378" y="4483439"/>
                <a:ext cx="608558" cy="4940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40000"/>
                    </a:schemeClr>
                  </a:gs>
                  <a:gs pos="9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</p:grpSp>
        <p:grpSp>
          <p:nvGrpSpPr>
            <p:cNvPr id="116" name="Group 58">
              <a:extLst>
                <a:ext uri="{FF2B5EF4-FFF2-40B4-BE49-F238E27FC236}">
                  <a16:creationId xmlns:a16="http://schemas.microsoft.com/office/drawing/2014/main" id="{8B17B9AB-2DB8-455A-9DC9-474242505F4A}"/>
                </a:ext>
              </a:extLst>
            </p:cNvPr>
            <p:cNvGrpSpPr/>
            <p:nvPr/>
          </p:nvGrpSpPr>
          <p:grpSpPr>
            <a:xfrm>
              <a:off x="3056218" y="3923521"/>
              <a:ext cx="754170" cy="754170"/>
              <a:chOff x="3542428" y="5231361"/>
              <a:chExt cx="1005560" cy="1005560"/>
            </a:xfrm>
          </p:grpSpPr>
          <p:sp>
            <p:nvSpPr>
              <p:cNvPr id="127" name="Oval 15">
                <a:extLst>
                  <a:ext uri="{FF2B5EF4-FFF2-40B4-BE49-F238E27FC236}">
                    <a16:creationId xmlns:a16="http://schemas.microsoft.com/office/drawing/2014/main" id="{DF167ACB-044E-490C-9D1A-1B6547817130}"/>
                  </a:ext>
                </a:extLst>
              </p:cNvPr>
              <p:cNvSpPr/>
              <p:nvPr/>
            </p:nvSpPr>
            <p:spPr>
              <a:xfrm>
                <a:off x="3542428" y="5231361"/>
                <a:ext cx="1005560" cy="100556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bg1"/>
                </a:solidFill>
              </a:ln>
              <a:effectLst>
                <a:outerShdw blurRad="279400" dir="5400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28" name="Oval 40">
                <a:extLst>
                  <a:ext uri="{FF2B5EF4-FFF2-40B4-BE49-F238E27FC236}">
                    <a16:creationId xmlns:a16="http://schemas.microsoft.com/office/drawing/2014/main" id="{18DC9CFD-82A9-4E9A-A058-B9D05BEC2657}"/>
                  </a:ext>
                </a:extLst>
              </p:cNvPr>
              <p:cNvSpPr/>
              <p:nvPr/>
            </p:nvSpPr>
            <p:spPr>
              <a:xfrm>
                <a:off x="3751702" y="5320201"/>
                <a:ext cx="608558" cy="4940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40000"/>
                    </a:schemeClr>
                  </a:gs>
                  <a:gs pos="90000">
                    <a:schemeClr val="bg1">
                      <a:lumMod val="8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</p:grpSp>
        <p:sp>
          <p:nvSpPr>
            <p:cNvPr id="117" name="Rectangle 41">
              <a:extLst>
                <a:ext uri="{FF2B5EF4-FFF2-40B4-BE49-F238E27FC236}">
                  <a16:creationId xmlns:a16="http://schemas.microsoft.com/office/drawing/2014/main" id="{AC744516-43C4-41E5-B7F4-C512FDF9EBBF}"/>
                </a:ext>
              </a:extLst>
            </p:cNvPr>
            <p:cNvSpPr/>
            <p:nvPr/>
          </p:nvSpPr>
          <p:spPr>
            <a:xfrm>
              <a:off x="5763527" y="1144191"/>
              <a:ext cx="2150393" cy="415498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IN" sz="105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Exploitable as BRAIN-IoT Platform or stand-alone components</a:t>
              </a:r>
            </a:p>
          </p:txBody>
        </p:sp>
        <p:sp>
          <p:nvSpPr>
            <p:cNvPr id="118" name="Rectangle 42">
              <a:extLst>
                <a:ext uri="{FF2B5EF4-FFF2-40B4-BE49-F238E27FC236}">
                  <a16:creationId xmlns:a16="http://schemas.microsoft.com/office/drawing/2014/main" id="{16129CCE-83A7-480A-B467-BC5AD6CEFC2C}"/>
                </a:ext>
              </a:extLst>
            </p:cNvPr>
            <p:cNvSpPr/>
            <p:nvPr/>
          </p:nvSpPr>
          <p:spPr>
            <a:xfrm>
              <a:off x="6416903" y="1875280"/>
              <a:ext cx="1722209" cy="415498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IN" sz="105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Released under Eclipse Research Lab </a:t>
              </a:r>
            </a:p>
          </p:txBody>
        </p:sp>
        <p:sp>
          <p:nvSpPr>
            <p:cNvPr id="119" name="Rectangle 43">
              <a:extLst>
                <a:ext uri="{FF2B5EF4-FFF2-40B4-BE49-F238E27FC236}">
                  <a16:creationId xmlns:a16="http://schemas.microsoft.com/office/drawing/2014/main" id="{A0861EB6-F1BD-49F9-A2EC-DBFEBFC70937}"/>
                </a:ext>
              </a:extLst>
            </p:cNvPr>
            <p:cNvSpPr/>
            <p:nvPr/>
          </p:nvSpPr>
          <p:spPr>
            <a:xfrm>
              <a:off x="6518405" y="2638784"/>
              <a:ext cx="2293754" cy="577081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US" sz="1050" dirty="0" err="1">
                  <a:solidFill>
                    <a:schemeClr val="tx2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Kentyou</a:t>
              </a:r>
              <a:r>
                <a:rPr lang="en-US" sz="105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markets its solutions by leveraging BRAIN-IoT’s business-friendly open-source ecosystem</a:t>
              </a:r>
              <a:endParaRPr lang="en-IN" sz="105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0" name="Rectangle 44">
              <a:extLst>
                <a:ext uri="{FF2B5EF4-FFF2-40B4-BE49-F238E27FC236}">
                  <a16:creationId xmlns:a16="http://schemas.microsoft.com/office/drawing/2014/main" id="{2A6E0AFB-A377-487D-8FE5-E8FE57820611}"/>
                </a:ext>
              </a:extLst>
            </p:cNvPr>
            <p:cNvSpPr/>
            <p:nvPr/>
          </p:nvSpPr>
          <p:spPr>
            <a:xfrm>
              <a:off x="6213833" y="3444290"/>
              <a:ext cx="2467121" cy="577081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IN" sz="105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Contributions to OSGi, OMG MARTE2.0 and W3C </a:t>
              </a:r>
              <a:r>
                <a:rPr lang="en-IN" sz="1050" dirty="0" err="1">
                  <a:solidFill>
                    <a:schemeClr val="tx2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WoT</a:t>
              </a:r>
              <a:r>
                <a:rPr lang="en-IN" sz="105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specifications and reference use-cases</a:t>
              </a:r>
            </a:p>
          </p:txBody>
        </p:sp>
        <p:sp>
          <p:nvSpPr>
            <p:cNvPr id="121" name="Rectangle 46">
              <a:extLst>
                <a:ext uri="{FF2B5EF4-FFF2-40B4-BE49-F238E27FC236}">
                  <a16:creationId xmlns:a16="http://schemas.microsoft.com/office/drawing/2014/main" id="{E9AD76BA-4EF5-4A7B-9159-16F7A17DDFBA}"/>
                </a:ext>
              </a:extLst>
            </p:cNvPr>
            <p:cNvSpPr/>
            <p:nvPr/>
          </p:nvSpPr>
          <p:spPr>
            <a:xfrm>
              <a:off x="5380069" y="4165182"/>
              <a:ext cx="1920383" cy="415498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IN" sz="105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14 Conference Papers, 6 Journals and Book Chapters</a:t>
              </a:r>
            </a:p>
          </p:txBody>
        </p:sp>
        <p:sp>
          <p:nvSpPr>
            <p:cNvPr id="122" name="TextBox 56">
              <a:extLst>
                <a:ext uri="{FF2B5EF4-FFF2-40B4-BE49-F238E27FC236}">
                  <a16:creationId xmlns:a16="http://schemas.microsoft.com/office/drawing/2014/main" id="{E1F295D1-1C99-4BA3-8ED1-4ADF735E8E9E}"/>
                </a:ext>
              </a:extLst>
            </p:cNvPr>
            <p:cNvSpPr txBox="1"/>
            <p:nvPr/>
          </p:nvSpPr>
          <p:spPr>
            <a:xfrm>
              <a:off x="3231806" y="1206686"/>
              <a:ext cx="38343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350" b="1" dirty="0">
                  <a:solidFill>
                    <a:srgbClr val="232D7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14</a:t>
              </a:r>
            </a:p>
          </p:txBody>
        </p:sp>
        <p:sp>
          <p:nvSpPr>
            <p:cNvPr id="123" name="TextBox 57">
              <a:extLst>
                <a:ext uri="{FF2B5EF4-FFF2-40B4-BE49-F238E27FC236}">
                  <a16:creationId xmlns:a16="http://schemas.microsoft.com/office/drawing/2014/main" id="{683CA5D2-CF2B-487B-B6F0-9DDA80C19BD6}"/>
                </a:ext>
              </a:extLst>
            </p:cNvPr>
            <p:cNvSpPr txBox="1"/>
            <p:nvPr/>
          </p:nvSpPr>
          <p:spPr>
            <a:xfrm>
              <a:off x="3257388" y="4143269"/>
              <a:ext cx="38343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350" b="1" dirty="0">
                  <a:solidFill>
                    <a:srgbClr val="232D7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</a:t>
              </a:r>
            </a:p>
          </p:txBody>
        </p:sp>
        <p:sp>
          <p:nvSpPr>
            <p:cNvPr id="124" name="TextBox 59">
              <a:extLst>
                <a:ext uri="{FF2B5EF4-FFF2-40B4-BE49-F238E27FC236}">
                  <a16:creationId xmlns:a16="http://schemas.microsoft.com/office/drawing/2014/main" id="{ED1B6C2C-179C-49C2-BAA1-5A0D1F9CD4D2}"/>
                </a:ext>
              </a:extLst>
            </p:cNvPr>
            <p:cNvSpPr txBox="1"/>
            <p:nvPr/>
          </p:nvSpPr>
          <p:spPr>
            <a:xfrm>
              <a:off x="4106422" y="3520840"/>
              <a:ext cx="28405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350" b="1" dirty="0">
                  <a:solidFill>
                    <a:srgbClr val="232D7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125" name="TextBox 61">
              <a:extLst>
                <a:ext uri="{FF2B5EF4-FFF2-40B4-BE49-F238E27FC236}">
                  <a16:creationId xmlns:a16="http://schemas.microsoft.com/office/drawing/2014/main" id="{CA94FA03-34DE-41E2-B87C-3769934E4C9F}"/>
                </a:ext>
              </a:extLst>
            </p:cNvPr>
            <p:cNvSpPr txBox="1"/>
            <p:nvPr/>
          </p:nvSpPr>
          <p:spPr>
            <a:xfrm>
              <a:off x="4860957" y="2746867"/>
              <a:ext cx="28405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350" b="1" dirty="0">
                  <a:solidFill>
                    <a:srgbClr val="232D7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26" name="TextBox 63">
              <a:extLst>
                <a:ext uri="{FF2B5EF4-FFF2-40B4-BE49-F238E27FC236}">
                  <a16:creationId xmlns:a16="http://schemas.microsoft.com/office/drawing/2014/main" id="{CA5B9885-2AED-447F-BB43-4F1DC4E85BD6}"/>
                </a:ext>
              </a:extLst>
            </p:cNvPr>
            <p:cNvSpPr txBox="1"/>
            <p:nvPr/>
          </p:nvSpPr>
          <p:spPr>
            <a:xfrm>
              <a:off x="4106422" y="1931249"/>
              <a:ext cx="28405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350" b="1" dirty="0">
                  <a:solidFill>
                    <a:srgbClr val="232D7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9</a:t>
              </a:r>
            </a:p>
          </p:txBody>
        </p:sp>
      </p:grpSp>
      <p:sp>
        <p:nvSpPr>
          <p:cNvPr id="136" name="Rectangle 1">
            <a:extLst>
              <a:ext uri="{FF2B5EF4-FFF2-40B4-BE49-F238E27FC236}">
                <a16:creationId xmlns:a16="http://schemas.microsoft.com/office/drawing/2014/main" id="{7DC46BAA-494B-4EB7-95B1-EDDB4DFED5F0}"/>
              </a:ext>
            </a:extLst>
          </p:cNvPr>
          <p:cNvSpPr/>
          <p:nvPr/>
        </p:nvSpPr>
        <p:spPr>
          <a:xfrm>
            <a:off x="1191" y="1"/>
            <a:ext cx="2086533" cy="5143499"/>
          </a:xfrm>
          <a:prstGeom prst="rect">
            <a:avLst/>
          </a:prstGeom>
          <a:solidFill>
            <a:srgbClr val="AFC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37" name="Rectangle 94">
            <a:extLst>
              <a:ext uri="{FF2B5EF4-FFF2-40B4-BE49-F238E27FC236}">
                <a16:creationId xmlns:a16="http://schemas.microsoft.com/office/drawing/2014/main" id="{65A54B88-1E6B-4B49-BFCE-B6347EABAAF8}"/>
              </a:ext>
            </a:extLst>
          </p:cNvPr>
          <p:cNvSpPr/>
          <p:nvPr/>
        </p:nvSpPr>
        <p:spPr>
          <a:xfrm>
            <a:off x="1191" y="0"/>
            <a:ext cx="2086533" cy="2221269"/>
          </a:xfrm>
          <a:prstGeom prst="rect">
            <a:avLst/>
          </a:prstGeom>
          <a:solidFill>
            <a:srgbClr val="232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A4DE579-CAD6-4AB8-8526-63DC29726235}"/>
              </a:ext>
            </a:extLst>
          </p:cNvPr>
          <p:cNvSpPr txBox="1"/>
          <p:nvPr/>
        </p:nvSpPr>
        <p:spPr>
          <a:xfrm>
            <a:off x="305415" y="1787716"/>
            <a:ext cx="147808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350" b="1" dirty="0">
                <a:solidFill>
                  <a:schemeClr val="bg1"/>
                </a:solidFill>
                <a:cs typeface="Segoe UI Light" panose="020B0502040204020203" pitchFamily="34" charset="0"/>
              </a:rPr>
              <a:t>BRAIN-IoT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5F7846-DA45-443B-9FDB-100654BC6218}"/>
              </a:ext>
            </a:extLst>
          </p:cNvPr>
          <p:cNvSpPr txBox="1"/>
          <p:nvPr/>
        </p:nvSpPr>
        <p:spPr>
          <a:xfrm>
            <a:off x="305416" y="2005876"/>
            <a:ext cx="147808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050" dirty="0">
                <a:solidFill>
                  <a:schemeClr val="bg1"/>
                </a:solidFill>
                <a:cs typeface="Segoe UI Light" panose="020B0502040204020203" pitchFamily="34" charset="0"/>
              </a:rPr>
              <a:t>Next-Gen IoT Platform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A29A41-E796-4F0B-AF10-0E09A86D8F31}"/>
              </a:ext>
            </a:extLst>
          </p:cNvPr>
          <p:cNvCxnSpPr/>
          <p:nvPr/>
        </p:nvCxnSpPr>
        <p:spPr>
          <a:xfrm flipH="1">
            <a:off x="1366313" y="217380"/>
            <a:ext cx="239178" cy="239178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0E7EA3F-2F13-49F5-BA73-13CC2C87B8F3}"/>
              </a:ext>
            </a:extLst>
          </p:cNvPr>
          <p:cNvCxnSpPr>
            <a:cxnSpLocks/>
          </p:cNvCxnSpPr>
          <p:nvPr/>
        </p:nvCxnSpPr>
        <p:spPr>
          <a:xfrm flipH="1">
            <a:off x="1485382" y="391621"/>
            <a:ext cx="54527" cy="54527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ED02D6E-95C0-4E84-8257-186051F9AE34}"/>
              </a:ext>
            </a:extLst>
          </p:cNvPr>
          <p:cNvCxnSpPr>
            <a:cxnSpLocks/>
          </p:cNvCxnSpPr>
          <p:nvPr/>
        </p:nvCxnSpPr>
        <p:spPr>
          <a:xfrm flipH="1">
            <a:off x="605902" y="1443525"/>
            <a:ext cx="197755" cy="197755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0FF1E35-D34A-4ACB-8AF2-26D82112812F}"/>
              </a:ext>
            </a:extLst>
          </p:cNvPr>
          <p:cNvCxnSpPr>
            <a:cxnSpLocks/>
          </p:cNvCxnSpPr>
          <p:nvPr/>
        </p:nvCxnSpPr>
        <p:spPr>
          <a:xfrm flipH="1">
            <a:off x="613175" y="1443526"/>
            <a:ext cx="72225" cy="72224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E627C83D-5630-46D9-9E7F-2E5DFDFFF9DA}"/>
              </a:ext>
            </a:extLst>
          </p:cNvPr>
          <p:cNvSpPr/>
          <p:nvPr/>
        </p:nvSpPr>
        <p:spPr>
          <a:xfrm>
            <a:off x="4348386" y="3088410"/>
            <a:ext cx="4628210" cy="2735867"/>
          </a:xfrm>
          <a:prstGeom prst="roundRect">
            <a:avLst>
              <a:gd name="adj" fmla="val 2278"/>
            </a:avLst>
          </a:prstGeom>
          <a:noFill/>
          <a:ln>
            <a:noFill/>
          </a:ln>
          <a:effectLst>
            <a:outerShdw blurRad="50800" dist="254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4" name="Rounded Rectangle 9">
            <a:extLst>
              <a:ext uri="{FF2B5EF4-FFF2-40B4-BE49-F238E27FC236}">
                <a16:creationId xmlns:a16="http://schemas.microsoft.com/office/drawing/2014/main" id="{21DD18DC-4313-49F8-A737-F523D5F06BE2}"/>
              </a:ext>
            </a:extLst>
          </p:cNvPr>
          <p:cNvSpPr/>
          <p:nvPr/>
        </p:nvSpPr>
        <p:spPr bwMode="auto">
          <a:xfrm>
            <a:off x="116869" y="2886717"/>
            <a:ext cx="1849557" cy="1478806"/>
          </a:xfrm>
          <a:prstGeom prst="roundRect">
            <a:avLst>
              <a:gd name="adj" fmla="val 2355"/>
            </a:avLst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2436813" eaLnBrk="1"/>
            <a:endParaRPr lang="it-IT" sz="480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0123B7E3-897F-4DC2-91B3-DED1E8994D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8" t="-2735" r="-6160" b="-9721"/>
          <a:stretch/>
        </p:blipFill>
        <p:spPr>
          <a:xfrm>
            <a:off x="482358" y="357504"/>
            <a:ext cx="1122360" cy="1122068"/>
          </a:xfrm>
        </p:spPr>
      </p:pic>
      <p:sp>
        <p:nvSpPr>
          <p:cNvPr id="65" name="TextBox 95">
            <a:extLst>
              <a:ext uri="{FF2B5EF4-FFF2-40B4-BE49-F238E27FC236}">
                <a16:creationId xmlns:a16="http://schemas.microsoft.com/office/drawing/2014/main" id="{15C08925-FC8E-4F3A-AEA6-71743C79D801}"/>
              </a:ext>
            </a:extLst>
          </p:cNvPr>
          <p:cNvSpPr txBox="1"/>
          <p:nvPr/>
        </p:nvSpPr>
        <p:spPr>
          <a:xfrm>
            <a:off x="167405" y="2479337"/>
            <a:ext cx="175410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350" b="1" dirty="0">
                <a:solidFill>
                  <a:srgbClr val="232D75"/>
                </a:solidFill>
                <a:cs typeface="Segoe UI Light" panose="020B0502040204020203" pitchFamily="34" charset="0"/>
              </a:rPr>
              <a:t>Main Outcome </a:t>
            </a:r>
          </a:p>
        </p:txBody>
      </p:sp>
      <p:sp>
        <p:nvSpPr>
          <p:cNvPr id="67" name="Rectangle 166">
            <a:extLst>
              <a:ext uri="{FF2B5EF4-FFF2-40B4-BE49-F238E27FC236}">
                <a16:creationId xmlns:a16="http://schemas.microsoft.com/office/drawing/2014/main" id="{1AA29DF3-0E21-4443-9CCF-EF65F7BAD1EB}"/>
              </a:ext>
            </a:extLst>
          </p:cNvPr>
          <p:cNvSpPr/>
          <p:nvPr/>
        </p:nvSpPr>
        <p:spPr>
          <a:xfrm>
            <a:off x="173243" y="2898122"/>
            <a:ext cx="1751730" cy="1384995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it-IT" sz="1200" b="1" dirty="0">
                <a:solidFill>
                  <a:srgbClr val="232D75"/>
                </a:solidFill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lang="it-IT" sz="1200" b="1" dirty="0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eta </a:t>
            </a:r>
            <a:r>
              <a:rPr lang="en-US" sz="1200" b="1" dirty="0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operating</a:t>
            </a:r>
            <a:r>
              <a:rPr lang="it-IT" sz="1200" b="1" dirty="0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system </a:t>
            </a:r>
            <a:r>
              <a:rPr lang="it-IT" sz="1200" dirty="0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for the </a:t>
            </a:r>
            <a:r>
              <a:rPr lang="it-IT" sz="1200" dirty="0" err="1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implementation</a:t>
            </a:r>
            <a:r>
              <a:rPr lang="it-IT" sz="1200" dirty="0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and </a:t>
            </a:r>
            <a:r>
              <a:rPr lang="it-IT" sz="1200" dirty="0" err="1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execution</a:t>
            </a:r>
            <a:r>
              <a:rPr lang="it-IT" sz="1200" dirty="0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of </a:t>
            </a:r>
            <a:r>
              <a:rPr lang="it-IT" sz="1200" b="1" dirty="0" err="1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decentralized</a:t>
            </a:r>
            <a:r>
              <a:rPr lang="it-IT" sz="1200" b="1" dirty="0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IoT </a:t>
            </a:r>
            <a:r>
              <a:rPr lang="it-IT" sz="1200" b="1" dirty="0" err="1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applications</a:t>
            </a:r>
            <a:r>
              <a:rPr lang="it-IT" sz="1200" dirty="0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with computing </a:t>
            </a:r>
            <a:r>
              <a:rPr lang="it-IT" sz="1200" dirty="0" err="1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capacity</a:t>
            </a:r>
            <a:r>
              <a:rPr lang="it-IT" sz="1200" dirty="0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it-IT" sz="1200" b="1" dirty="0" err="1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at</a:t>
            </a:r>
            <a:r>
              <a:rPr lang="it-IT" sz="1200" b="1" dirty="0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the </a:t>
            </a:r>
            <a:r>
              <a:rPr lang="it-IT" sz="1200" b="1" dirty="0" err="1">
                <a:solidFill>
                  <a:srgbClr val="232D75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edge</a:t>
            </a:r>
            <a:endParaRPr lang="en-IN" sz="1200" dirty="0">
              <a:solidFill>
                <a:srgbClr val="232D75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72" name="Straight Connector 177">
            <a:extLst>
              <a:ext uri="{FF2B5EF4-FFF2-40B4-BE49-F238E27FC236}">
                <a16:creationId xmlns:a16="http://schemas.microsoft.com/office/drawing/2014/main" id="{32907EEF-2EEB-4A89-8F60-E4EFF19D525C}"/>
              </a:ext>
            </a:extLst>
          </p:cNvPr>
          <p:cNvCxnSpPr>
            <a:cxnSpLocks/>
          </p:cNvCxnSpPr>
          <p:nvPr/>
        </p:nvCxnSpPr>
        <p:spPr>
          <a:xfrm>
            <a:off x="165783" y="2687086"/>
            <a:ext cx="17517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itolo 2">
            <a:extLst>
              <a:ext uri="{FF2B5EF4-FFF2-40B4-BE49-F238E27FC236}">
                <a16:creationId xmlns:a16="http://schemas.microsoft.com/office/drawing/2014/main" id="{1AC68096-9C1F-475B-A9E8-AB1F61F28251}"/>
              </a:ext>
            </a:extLst>
          </p:cNvPr>
          <p:cNvSpPr txBox="1">
            <a:spLocks/>
          </p:cNvSpPr>
          <p:nvPr/>
        </p:nvSpPr>
        <p:spPr>
          <a:xfrm>
            <a:off x="4986846" y="291307"/>
            <a:ext cx="2903162" cy="34607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it-IT" sz="2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Clear Sans Medium" panose="020B0603030202020304" pitchFamily="34" charset="0"/>
              </a:defRPr>
            </a:lvl1pPr>
          </a:lstStyle>
          <a:p>
            <a:r>
              <a:rPr lang="en-US" dirty="0"/>
              <a:t>BRAIN-IoT at Glance</a:t>
            </a:r>
          </a:p>
        </p:txBody>
      </p:sp>
    </p:spTree>
    <p:extLst>
      <p:ext uri="{BB962C8B-B14F-4D97-AF65-F5344CB8AC3E}">
        <p14:creationId xmlns:p14="http://schemas.microsoft.com/office/powerpoint/2010/main" val="79005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40</a:t>
            </a:fld>
            <a:endParaRPr lang="it-IT" dirty="0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A short recap</a:t>
            </a:r>
            <a:endParaRPr lang="it-IT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277812" y="988741"/>
            <a:ext cx="8588375" cy="5501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Application </a:t>
            </a:r>
            <a:r>
              <a:rPr lang="en-US" b="1" dirty="0" smtClean="0">
                <a:solidFill>
                  <a:schemeClr val="tx1"/>
                </a:solidFill>
              </a:rPr>
              <a:t>: user defined software that interacts with virtual entities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250825" y="2221481"/>
            <a:ext cx="8588375" cy="5501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Communications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b="1" dirty="0" smtClean="0">
                <a:solidFill>
                  <a:schemeClr val="tx1"/>
                </a:solidFill>
              </a:rPr>
              <a:t>A set of protocols to interact with physical entities</a:t>
            </a:r>
            <a:endParaRPr lang="en-US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277810" y="3454222"/>
            <a:ext cx="8588375" cy="5501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Devices</a:t>
            </a:r>
            <a:r>
              <a:rPr lang="en-US" b="1" dirty="0" smtClean="0">
                <a:solidFill>
                  <a:schemeClr val="tx1"/>
                </a:solidFill>
              </a:rPr>
              <a:t> : a set of sensors and actuators composing the physical entities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39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779FFFB9-34F4-43E2-AD22-26E9C05AB4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1" r="26361"/>
          <a:stretch>
            <a:fillRect/>
          </a:stretch>
        </p:blipFill>
        <p:spPr/>
      </p:pic>
      <p:sp>
        <p:nvSpPr>
          <p:cNvPr id="17" name="Rechteck 38"/>
          <p:cNvSpPr/>
          <p:nvPr/>
        </p:nvSpPr>
        <p:spPr>
          <a:xfrm>
            <a:off x="0" y="0"/>
            <a:ext cx="4691178" cy="5143500"/>
          </a:xfrm>
          <a:prstGeom prst="rect">
            <a:avLst/>
          </a:prstGeom>
          <a:solidFill>
            <a:srgbClr val="232D75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de-DE" sz="253"/>
          </a:p>
        </p:txBody>
      </p:sp>
      <p:sp>
        <p:nvSpPr>
          <p:cNvPr id="39" name="Textfeld 56"/>
          <p:cNvSpPr txBox="1"/>
          <p:nvPr/>
        </p:nvSpPr>
        <p:spPr>
          <a:xfrm>
            <a:off x="4748885" y="994796"/>
            <a:ext cx="3956791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 smtClean="0">
                <a:solidFill>
                  <a:schemeClr val="tx2"/>
                </a:solidFill>
              </a:rPr>
              <a:t>REQUIREMENTS</a:t>
            </a:r>
            <a:endParaRPr lang="de-DE" b="1" cap="all" dirty="0">
              <a:solidFill>
                <a:schemeClr val="tx2"/>
              </a:solidFill>
            </a:endParaRPr>
          </a:p>
        </p:txBody>
      </p:sp>
      <p:sp>
        <p:nvSpPr>
          <p:cNvPr id="41" name="Textfeld 58"/>
          <p:cNvSpPr txBox="1"/>
          <p:nvPr/>
        </p:nvSpPr>
        <p:spPr>
          <a:xfrm>
            <a:off x="4748885" y="1705705"/>
            <a:ext cx="3956790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 smtClean="0">
                <a:solidFill>
                  <a:schemeClr val="tx2"/>
                </a:solidFill>
              </a:rPr>
              <a:t>CHECKING PROCESS</a:t>
            </a:r>
            <a:endParaRPr lang="de-DE" b="1" cap="all" dirty="0">
              <a:solidFill>
                <a:schemeClr val="tx2"/>
              </a:solidFill>
            </a:endParaRPr>
          </a:p>
        </p:txBody>
      </p:sp>
      <p:sp>
        <p:nvSpPr>
          <p:cNvPr id="22" name="Ellipse 33"/>
          <p:cNvSpPr/>
          <p:nvPr/>
        </p:nvSpPr>
        <p:spPr>
          <a:xfrm>
            <a:off x="3910652" y="806983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>
              <a:solidFill>
                <a:schemeClr val="bg1"/>
              </a:solidFill>
            </a:endParaRPr>
          </a:p>
        </p:txBody>
      </p:sp>
      <p:sp>
        <p:nvSpPr>
          <p:cNvPr id="49" name="AutoShape 4"/>
          <p:cNvSpPr>
            <a:spLocks/>
          </p:cNvSpPr>
          <p:nvPr/>
        </p:nvSpPr>
        <p:spPr bwMode="auto">
          <a:xfrm>
            <a:off x="3827173" y="723207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2" name="Ellipse 33"/>
          <p:cNvSpPr/>
          <p:nvPr/>
        </p:nvSpPr>
        <p:spPr>
          <a:xfrm>
            <a:off x="3910652" y="1550702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 dirty="0">
              <a:solidFill>
                <a:schemeClr val="bg1"/>
              </a:solidFill>
            </a:endParaRPr>
          </a:p>
        </p:txBody>
      </p:sp>
      <p:sp>
        <p:nvSpPr>
          <p:cNvPr id="54" name="AutoShape 4"/>
          <p:cNvSpPr>
            <a:spLocks/>
          </p:cNvSpPr>
          <p:nvPr/>
        </p:nvSpPr>
        <p:spPr bwMode="auto">
          <a:xfrm>
            <a:off x="3827173" y="1466926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4748885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/>
              <a:pPr/>
              <a:t>41</a:t>
            </a:fld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bg2"/>
                </a:solidFill>
              </a:rPr>
              <a:t>Part </a:t>
            </a:r>
            <a:r>
              <a:rPr lang="it-IT" dirty="0" smtClean="0">
                <a:solidFill>
                  <a:schemeClr val="bg2"/>
                </a:solidFill>
              </a:rPr>
              <a:t>3 </a:t>
            </a:r>
            <a:r>
              <a:rPr lang="it-IT" dirty="0">
                <a:solidFill>
                  <a:schemeClr val="bg2"/>
                </a:solidFill>
              </a:rPr>
              <a:t>: </a:t>
            </a:r>
            <a:r>
              <a:rPr lang="en-US" b="0" dirty="0" smtClean="0"/>
              <a:t>PROJECTION </a:t>
            </a:r>
            <a:br>
              <a:rPr lang="en-US" b="0" dirty="0" smtClean="0"/>
            </a:br>
            <a:r>
              <a:rPr lang="en-US" b="0" dirty="0" smtClean="0"/>
              <a:t>OVER A REAL CASE STUDY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48" name="Rettangolo 47"/>
          <p:cNvSpPr/>
          <p:nvPr/>
        </p:nvSpPr>
        <p:spPr>
          <a:xfrm>
            <a:off x="0" y="195263"/>
            <a:ext cx="107950" cy="5381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AutoShape 19">
            <a:extLst>
              <a:ext uri="{FF2B5EF4-FFF2-40B4-BE49-F238E27FC236}">
                <a16:creationId xmlns:a16="http://schemas.microsoft.com/office/drawing/2014/main" id="{7BF49687-61DF-486B-8713-91BFBBD7335E}"/>
              </a:ext>
            </a:extLst>
          </p:cNvPr>
          <p:cNvSpPr>
            <a:spLocks/>
          </p:cNvSpPr>
          <p:nvPr/>
        </p:nvSpPr>
        <p:spPr bwMode="auto">
          <a:xfrm>
            <a:off x="3990840" y="919362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3" name="AutoShape 19">
            <a:extLst>
              <a:ext uri="{FF2B5EF4-FFF2-40B4-BE49-F238E27FC236}">
                <a16:creationId xmlns:a16="http://schemas.microsoft.com/office/drawing/2014/main" id="{8076BA3D-B39C-497A-9CBF-AE1EF81BA0FC}"/>
              </a:ext>
            </a:extLst>
          </p:cNvPr>
          <p:cNvSpPr>
            <a:spLocks/>
          </p:cNvSpPr>
          <p:nvPr/>
        </p:nvSpPr>
        <p:spPr bwMode="auto">
          <a:xfrm>
            <a:off x="3990840" y="1692623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15" name="Ellipse 33"/>
          <p:cNvSpPr/>
          <p:nvPr/>
        </p:nvSpPr>
        <p:spPr>
          <a:xfrm>
            <a:off x="3910652" y="2399200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>
              <a:solidFill>
                <a:schemeClr val="bg1"/>
              </a:solidFill>
            </a:endParaRPr>
          </a:p>
        </p:txBody>
      </p:sp>
      <p:sp>
        <p:nvSpPr>
          <p:cNvPr id="16" name="AutoShape 4"/>
          <p:cNvSpPr>
            <a:spLocks/>
          </p:cNvSpPr>
          <p:nvPr/>
        </p:nvSpPr>
        <p:spPr bwMode="auto">
          <a:xfrm>
            <a:off x="3827173" y="2315424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18" name="Ellipse 33"/>
          <p:cNvSpPr/>
          <p:nvPr/>
        </p:nvSpPr>
        <p:spPr>
          <a:xfrm>
            <a:off x="3910652" y="3197051"/>
            <a:ext cx="470623" cy="47062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53" dirty="0">
              <a:solidFill>
                <a:schemeClr val="bg1"/>
              </a:solidFill>
            </a:endParaRPr>
          </a:p>
        </p:txBody>
      </p:sp>
      <p:sp>
        <p:nvSpPr>
          <p:cNvPr id="19" name="AutoShape 4"/>
          <p:cNvSpPr>
            <a:spLocks/>
          </p:cNvSpPr>
          <p:nvPr/>
        </p:nvSpPr>
        <p:spPr bwMode="auto">
          <a:xfrm>
            <a:off x="3827173" y="3113275"/>
            <a:ext cx="637580" cy="638175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bg1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7BF49687-61DF-486B-8713-91BFBBD7335E}"/>
              </a:ext>
            </a:extLst>
          </p:cNvPr>
          <p:cNvSpPr>
            <a:spLocks/>
          </p:cNvSpPr>
          <p:nvPr/>
        </p:nvSpPr>
        <p:spPr bwMode="auto">
          <a:xfrm>
            <a:off x="3990840" y="2511579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1" name="AutoShape 19">
            <a:extLst>
              <a:ext uri="{FF2B5EF4-FFF2-40B4-BE49-F238E27FC236}">
                <a16:creationId xmlns:a16="http://schemas.microsoft.com/office/drawing/2014/main" id="{8076BA3D-B39C-497A-9CBF-AE1EF81BA0FC}"/>
              </a:ext>
            </a:extLst>
          </p:cNvPr>
          <p:cNvSpPr>
            <a:spLocks/>
          </p:cNvSpPr>
          <p:nvPr/>
        </p:nvSpPr>
        <p:spPr bwMode="auto">
          <a:xfrm>
            <a:off x="3990840" y="3338972"/>
            <a:ext cx="305991" cy="245864"/>
          </a:xfrm>
          <a:custGeom>
            <a:avLst/>
            <a:gdLst>
              <a:gd name="T0" fmla="*/ 407968 w 21335"/>
              <a:gd name="T1" fmla="*/ 332868 h 21422"/>
              <a:gd name="T2" fmla="*/ 407968 w 21335"/>
              <a:gd name="T3" fmla="*/ 332868 h 21422"/>
              <a:gd name="T4" fmla="*/ 407968 w 21335"/>
              <a:gd name="T5" fmla="*/ 332868 h 21422"/>
              <a:gd name="T6" fmla="*/ 407968 w 21335"/>
              <a:gd name="T7" fmla="*/ 332868 h 21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35" h="21422">
                <a:moveTo>
                  <a:pt x="19499" y="4188"/>
                </a:moveTo>
                <a:lnTo>
                  <a:pt x="17977" y="2290"/>
                </a:lnTo>
                <a:cubicBezTo>
                  <a:pt x="17713" y="1961"/>
                  <a:pt x="17284" y="1961"/>
                  <a:pt x="17018" y="2290"/>
                </a:cubicBezTo>
                <a:lnTo>
                  <a:pt x="8914" y="12399"/>
                </a:lnTo>
                <a:cubicBezTo>
                  <a:pt x="8384" y="13060"/>
                  <a:pt x="7524" y="13060"/>
                  <a:pt x="6996" y="12399"/>
                </a:cubicBezTo>
                <a:lnTo>
                  <a:pt x="4317" y="9058"/>
                </a:lnTo>
                <a:cubicBezTo>
                  <a:pt x="4051" y="8728"/>
                  <a:pt x="3622" y="8728"/>
                  <a:pt x="3358" y="9058"/>
                </a:cubicBezTo>
                <a:lnTo>
                  <a:pt x="1836" y="10956"/>
                </a:lnTo>
                <a:cubicBezTo>
                  <a:pt x="1572" y="11286"/>
                  <a:pt x="1572" y="11821"/>
                  <a:pt x="1836" y="12152"/>
                </a:cubicBezTo>
                <a:lnTo>
                  <a:pt x="7523" y="19246"/>
                </a:lnTo>
                <a:cubicBezTo>
                  <a:pt x="7788" y="19575"/>
                  <a:pt x="8218" y="19575"/>
                  <a:pt x="8482" y="19246"/>
                </a:cubicBezTo>
                <a:lnTo>
                  <a:pt x="10004" y="17348"/>
                </a:lnTo>
                <a:cubicBezTo>
                  <a:pt x="10076" y="17257"/>
                  <a:pt x="10125" y="17149"/>
                  <a:pt x="10158" y="17036"/>
                </a:cubicBezTo>
                <a:lnTo>
                  <a:pt x="19499" y="5385"/>
                </a:lnTo>
                <a:cubicBezTo>
                  <a:pt x="19763" y="5053"/>
                  <a:pt x="19763" y="4518"/>
                  <a:pt x="19499" y="4188"/>
                </a:cubicBezTo>
                <a:cubicBezTo>
                  <a:pt x="19499" y="4188"/>
                  <a:pt x="19499" y="4188"/>
                  <a:pt x="19499" y="4188"/>
                </a:cubicBezTo>
                <a:close/>
                <a:moveTo>
                  <a:pt x="20938" y="5983"/>
                </a:moveTo>
                <a:lnTo>
                  <a:pt x="8951" y="20934"/>
                </a:lnTo>
                <a:cubicBezTo>
                  <a:pt x="8675" y="21278"/>
                  <a:pt x="8314" y="21435"/>
                  <a:pt x="7955" y="21420"/>
                </a:cubicBezTo>
                <a:cubicBezTo>
                  <a:pt x="7597" y="21435"/>
                  <a:pt x="7233" y="21278"/>
                  <a:pt x="6958" y="20934"/>
                </a:cubicBezTo>
                <a:lnTo>
                  <a:pt x="397" y="12750"/>
                </a:lnTo>
                <a:cubicBezTo>
                  <a:pt x="-132" y="12090"/>
                  <a:pt x="-132" y="11019"/>
                  <a:pt x="397" y="10358"/>
                </a:cubicBezTo>
                <a:lnTo>
                  <a:pt x="2878" y="7263"/>
                </a:lnTo>
                <a:cubicBezTo>
                  <a:pt x="3408" y="6602"/>
                  <a:pt x="4267" y="6602"/>
                  <a:pt x="4797" y="7263"/>
                </a:cubicBezTo>
                <a:lnTo>
                  <a:pt x="7955" y="11203"/>
                </a:lnTo>
                <a:lnTo>
                  <a:pt x="16538" y="495"/>
                </a:lnTo>
                <a:cubicBezTo>
                  <a:pt x="17068" y="-165"/>
                  <a:pt x="17928" y="-165"/>
                  <a:pt x="18458" y="495"/>
                </a:cubicBezTo>
                <a:lnTo>
                  <a:pt x="20938" y="3590"/>
                </a:lnTo>
                <a:cubicBezTo>
                  <a:pt x="21467" y="4251"/>
                  <a:pt x="21467" y="5322"/>
                  <a:pt x="20938" y="5983"/>
                </a:cubicBezTo>
                <a:cubicBezTo>
                  <a:pt x="20938" y="5983"/>
                  <a:pt x="20938" y="5983"/>
                  <a:pt x="20938" y="59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23" name="Textfeld 56"/>
          <p:cNvSpPr txBox="1"/>
          <p:nvPr/>
        </p:nvSpPr>
        <p:spPr>
          <a:xfrm>
            <a:off x="4748884" y="2545933"/>
            <a:ext cx="3956791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 smtClean="0">
                <a:solidFill>
                  <a:schemeClr val="tx2"/>
                </a:solidFill>
              </a:rPr>
              <a:t>BIP MODEL</a:t>
            </a:r>
            <a:endParaRPr lang="de-DE" b="1" cap="all" dirty="0">
              <a:solidFill>
                <a:schemeClr val="tx2"/>
              </a:solidFill>
            </a:endParaRPr>
          </a:p>
        </p:txBody>
      </p:sp>
      <p:sp>
        <p:nvSpPr>
          <p:cNvPr id="24" name="Textfeld 58"/>
          <p:cNvSpPr txBox="1"/>
          <p:nvPr/>
        </p:nvSpPr>
        <p:spPr>
          <a:xfrm>
            <a:off x="4748885" y="3282401"/>
            <a:ext cx="3956790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b="1" cap="all" dirty="0" smtClean="0">
                <a:solidFill>
                  <a:schemeClr val="tx2"/>
                </a:solidFill>
              </a:rPr>
              <a:t>Verification AND SIMULATION</a:t>
            </a:r>
            <a:endParaRPr lang="de-DE" b="1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99" y="714026"/>
            <a:ext cx="6953250" cy="3276600"/>
          </a:xfrm>
          <a:prstGeom prst="rect">
            <a:avLst/>
          </a:prstGeom>
        </p:spPr>
      </p:pic>
      <p:cxnSp>
        <p:nvCxnSpPr>
          <p:cNvPr id="25" name="Connecteur droit 24"/>
          <p:cNvCxnSpPr>
            <a:stCxn id="18" idx="0"/>
          </p:cNvCxnSpPr>
          <p:nvPr/>
        </p:nvCxnSpPr>
        <p:spPr>
          <a:xfrm flipH="1">
            <a:off x="1427567" y="2004705"/>
            <a:ext cx="8717" cy="11584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Parallélogramme 38"/>
          <p:cNvSpPr/>
          <p:nvPr/>
        </p:nvSpPr>
        <p:spPr>
          <a:xfrm rot="3488031">
            <a:off x="707298" y="2706735"/>
            <a:ext cx="892098" cy="756539"/>
          </a:xfrm>
          <a:prstGeom prst="parallelogram">
            <a:avLst>
              <a:gd name="adj" fmla="val 5939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42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Projection over a real case study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4" y="623417"/>
            <a:ext cx="687750" cy="6877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56541" y="1294658"/>
            <a:ext cx="141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RB-2 BASE</a:t>
            </a:r>
            <a:endParaRPr lang="en-US" b="1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2817542" y="3487528"/>
            <a:ext cx="4386146" cy="981308"/>
          </a:xfrm>
          <a:prstGeom prst="round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PATHS :    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    Collecting the cart</a:t>
            </a:r>
          </a:p>
          <a:p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	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     Lift the cart</a:t>
            </a:r>
          </a:p>
          <a:p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	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     Task completed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3835796" y="3522838"/>
            <a:ext cx="275063" cy="2899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843229" y="4123148"/>
            <a:ext cx="275063" cy="2899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332165" y="3530272"/>
            <a:ext cx="275063" cy="2899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3843229" y="3833216"/>
            <a:ext cx="275063" cy="2899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350750" y="3833216"/>
            <a:ext cx="275063" cy="2899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350749" y="4123148"/>
            <a:ext cx="275063" cy="2899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Parallélogramme 16"/>
          <p:cNvSpPr/>
          <p:nvPr/>
        </p:nvSpPr>
        <p:spPr>
          <a:xfrm rot="3488031">
            <a:off x="673669" y="2248738"/>
            <a:ext cx="892098" cy="756539"/>
          </a:xfrm>
          <a:prstGeom prst="parallelogram">
            <a:avLst>
              <a:gd name="adj" fmla="val 5939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élogramme 17"/>
          <p:cNvSpPr/>
          <p:nvPr/>
        </p:nvSpPr>
        <p:spPr>
          <a:xfrm rot="3488031">
            <a:off x="673670" y="1823220"/>
            <a:ext cx="892098" cy="756539"/>
          </a:xfrm>
          <a:prstGeom prst="parallelogram">
            <a:avLst>
              <a:gd name="adj" fmla="val 5939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562974" y="2023221"/>
            <a:ext cx="1812" cy="11399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18" idx="4"/>
          </p:cNvCxnSpPr>
          <p:nvPr/>
        </p:nvCxnSpPr>
        <p:spPr>
          <a:xfrm flipH="1">
            <a:off x="786092" y="2398274"/>
            <a:ext cx="17062" cy="96096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676462" y="2398274"/>
            <a:ext cx="0" cy="96205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11" y="3687914"/>
            <a:ext cx="687750" cy="687750"/>
          </a:xfrm>
          <a:prstGeom prst="rect">
            <a:avLst/>
          </a:prstGeom>
        </p:spPr>
      </p:pic>
      <p:sp>
        <p:nvSpPr>
          <p:cNvPr id="36" name="Flèche courbée vers le haut 35"/>
          <p:cNvSpPr/>
          <p:nvPr/>
        </p:nvSpPr>
        <p:spPr>
          <a:xfrm rot="16200000">
            <a:off x="949728" y="3210048"/>
            <a:ext cx="365027" cy="408355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lèche courbée vers le bas 36"/>
          <p:cNvSpPr/>
          <p:nvPr/>
        </p:nvSpPr>
        <p:spPr>
          <a:xfrm rot="16200000">
            <a:off x="917441" y="3397999"/>
            <a:ext cx="389312" cy="397482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91174" y="4403219"/>
            <a:ext cx="238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Corkscrew Motion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801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43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Requirements : An example</a:t>
            </a:r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304799" y="1996246"/>
            <a:ext cx="8588375" cy="1107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REQ 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b="1" dirty="0" smtClean="0">
                <a:solidFill>
                  <a:schemeClr val="tx1"/>
                </a:solidFill>
              </a:rPr>
              <a:t>What is the probability that the robot move from a docking area to storage area ?.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2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44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check it: Need a process</a:t>
            </a:r>
            <a:endParaRPr lang="en-US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090747" y="852696"/>
            <a:ext cx="1903142" cy="5501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BIP Model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" name="Carré corné 4"/>
          <p:cNvSpPr/>
          <p:nvPr/>
        </p:nvSpPr>
        <p:spPr>
          <a:xfrm>
            <a:off x="4774468" y="637382"/>
            <a:ext cx="920088" cy="444892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C/C++</a:t>
            </a:r>
            <a:endParaRPr lang="en-US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2958792" y="1746094"/>
            <a:ext cx="2167055" cy="5501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Statistical Model Checking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Organigramme : Décision 10"/>
          <p:cNvSpPr/>
          <p:nvPr/>
        </p:nvSpPr>
        <p:spPr>
          <a:xfrm>
            <a:off x="3018264" y="2478473"/>
            <a:ext cx="2036956" cy="864919"/>
          </a:xfrm>
          <a:prstGeom prst="flowChartDecis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Analysis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Organigramme : Multidocument 12"/>
          <p:cNvSpPr/>
          <p:nvPr/>
        </p:nvSpPr>
        <p:spPr>
          <a:xfrm>
            <a:off x="185858" y="1016157"/>
            <a:ext cx="1999784" cy="765717"/>
          </a:xfrm>
          <a:prstGeom prst="flowChartMulti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LTL properties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5" name="Connecteur en angle 14"/>
          <p:cNvCxnSpPr>
            <a:stCxn id="13" idx="2"/>
            <a:endCxn id="10" idx="1"/>
          </p:cNvCxnSpPr>
          <p:nvPr/>
        </p:nvCxnSpPr>
        <p:spPr>
          <a:xfrm rot="16200000" flipH="1">
            <a:off x="1868600" y="930966"/>
            <a:ext cx="268282" cy="19121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8" idx="2"/>
            <a:endCxn id="10" idx="0"/>
          </p:cNvCxnSpPr>
          <p:nvPr/>
        </p:nvCxnSpPr>
        <p:spPr>
          <a:xfrm>
            <a:off x="4042318" y="1402823"/>
            <a:ext cx="2" cy="34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0" idx="2"/>
            <a:endCxn id="11" idx="0"/>
          </p:cNvCxnSpPr>
          <p:nvPr/>
        </p:nvCxnSpPr>
        <p:spPr>
          <a:xfrm flipH="1">
            <a:off x="4036742" y="2296221"/>
            <a:ext cx="5578" cy="182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1" idx="2"/>
            <a:endCxn id="9" idx="0"/>
          </p:cNvCxnSpPr>
          <p:nvPr/>
        </p:nvCxnSpPr>
        <p:spPr>
          <a:xfrm>
            <a:off x="4036742" y="3343392"/>
            <a:ext cx="5576" cy="52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078939" y="3432306"/>
            <a:ext cx="51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25" name="Connecteur en angle 24"/>
          <p:cNvCxnSpPr>
            <a:stCxn id="11" idx="3"/>
            <a:endCxn id="8" idx="3"/>
          </p:cNvCxnSpPr>
          <p:nvPr/>
        </p:nvCxnSpPr>
        <p:spPr>
          <a:xfrm flipH="1" flipV="1">
            <a:off x="4993889" y="1127760"/>
            <a:ext cx="61331" cy="1783173"/>
          </a:xfrm>
          <a:prstGeom prst="bentConnector3">
            <a:avLst>
              <a:gd name="adj1" fmla="val -372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endCxn id="14" idx="7"/>
          </p:cNvCxnSpPr>
          <p:nvPr/>
        </p:nvCxnSpPr>
        <p:spPr>
          <a:xfrm>
            <a:off x="5694556" y="637382"/>
            <a:ext cx="2595974" cy="6355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869151" y="1127760"/>
            <a:ext cx="1665249" cy="990972"/>
          </a:xfrm>
          <a:prstGeom prst="ellips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IoT service</a:t>
            </a:r>
            <a:endParaRPr lang="en-US" dirty="0"/>
          </a:p>
        </p:txBody>
      </p:sp>
      <p:cxnSp>
        <p:nvCxnSpPr>
          <p:cNvPr id="20" name="Connecteur droit 19"/>
          <p:cNvCxnSpPr>
            <a:stCxn id="5" idx="3"/>
            <a:endCxn id="14" idx="2"/>
          </p:cNvCxnSpPr>
          <p:nvPr/>
        </p:nvCxnSpPr>
        <p:spPr>
          <a:xfrm>
            <a:off x="5694556" y="859828"/>
            <a:ext cx="1174595" cy="7634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à coins arrondis 27"/>
          <p:cNvSpPr/>
          <p:nvPr/>
        </p:nvSpPr>
        <p:spPr>
          <a:xfrm>
            <a:off x="3090747" y="3866223"/>
            <a:ext cx="1903142" cy="7283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Code Generation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925950" y="2908519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5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45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check it: Need a process</a:t>
            </a:r>
            <a:endParaRPr lang="en-US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090747" y="852696"/>
            <a:ext cx="1903142" cy="5501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BIP Model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" name="Carré corné 4"/>
          <p:cNvSpPr/>
          <p:nvPr/>
        </p:nvSpPr>
        <p:spPr>
          <a:xfrm>
            <a:off x="4774468" y="637382"/>
            <a:ext cx="920088" cy="444892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C/C++</a:t>
            </a:r>
            <a:endParaRPr lang="en-US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3090747" y="3866223"/>
            <a:ext cx="1903142" cy="7283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Code Generation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2958792" y="1746094"/>
            <a:ext cx="2167055" cy="5501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Statistical Model Checking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Organigramme : Décision 10"/>
          <p:cNvSpPr/>
          <p:nvPr/>
        </p:nvSpPr>
        <p:spPr>
          <a:xfrm>
            <a:off x="3018264" y="2478473"/>
            <a:ext cx="2036956" cy="864919"/>
          </a:xfrm>
          <a:prstGeom prst="flowChartDecis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Analysis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3" name="Organigramme : Multidocument 12"/>
          <p:cNvSpPr/>
          <p:nvPr/>
        </p:nvSpPr>
        <p:spPr>
          <a:xfrm>
            <a:off x="185858" y="1016157"/>
            <a:ext cx="1999784" cy="765717"/>
          </a:xfrm>
          <a:prstGeom prst="flowChartMulti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LTL properties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5" name="Connecteur en angle 14"/>
          <p:cNvCxnSpPr>
            <a:stCxn id="13" idx="2"/>
            <a:endCxn id="10" idx="1"/>
          </p:cNvCxnSpPr>
          <p:nvPr/>
        </p:nvCxnSpPr>
        <p:spPr>
          <a:xfrm rot="16200000" flipH="1">
            <a:off x="1868600" y="930966"/>
            <a:ext cx="268282" cy="19121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8" idx="2"/>
            <a:endCxn id="10" idx="0"/>
          </p:cNvCxnSpPr>
          <p:nvPr/>
        </p:nvCxnSpPr>
        <p:spPr>
          <a:xfrm>
            <a:off x="4042318" y="1402823"/>
            <a:ext cx="2" cy="34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0" idx="2"/>
            <a:endCxn id="11" idx="0"/>
          </p:cNvCxnSpPr>
          <p:nvPr/>
        </p:nvCxnSpPr>
        <p:spPr>
          <a:xfrm flipH="1">
            <a:off x="4036742" y="2296221"/>
            <a:ext cx="5578" cy="182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1" idx="2"/>
            <a:endCxn id="9" idx="0"/>
          </p:cNvCxnSpPr>
          <p:nvPr/>
        </p:nvCxnSpPr>
        <p:spPr>
          <a:xfrm>
            <a:off x="4036742" y="3343392"/>
            <a:ext cx="5576" cy="52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078939" y="3432306"/>
            <a:ext cx="51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25" name="Connecteur en angle 24"/>
          <p:cNvCxnSpPr>
            <a:stCxn id="11" idx="3"/>
            <a:endCxn id="8" idx="3"/>
          </p:cNvCxnSpPr>
          <p:nvPr/>
        </p:nvCxnSpPr>
        <p:spPr>
          <a:xfrm flipH="1" flipV="1">
            <a:off x="4993889" y="1127760"/>
            <a:ext cx="61331" cy="1783173"/>
          </a:xfrm>
          <a:prstGeom prst="bentConnector3">
            <a:avLst>
              <a:gd name="adj1" fmla="val -372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4925950" y="2908519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0" name="Ellipse 19"/>
          <p:cNvSpPr/>
          <p:nvPr/>
        </p:nvSpPr>
        <p:spPr>
          <a:xfrm>
            <a:off x="6653561" y="3604807"/>
            <a:ext cx="1665249" cy="990972"/>
          </a:xfrm>
          <a:prstGeom prst="ellips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Artefacts</a:t>
            </a:r>
            <a:endParaRPr lang="en-US" dirty="0"/>
          </a:p>
        </p:txBody>
      </p:sp>
      <p:cxnSp>
        <p:nvCxnSpPr>
          <p:cNvPr id="12" name="Connecteur droit 11"/>
          <p:cNvCxnSpPr>
            <a:endCxn id="20" idx="1"/>
          </p:cNvCxnSpPr>
          <p:nvPr/>
        </p:nvCxnSpPr>
        <p:spPr>
          <a:xfrm flipV="1">
            <a:off x="4993889" y="3749931"/>
            <a:ext cx="1903542" cy="2496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endCxn id="20" idx="3"/>
          </p:cNvCxnSpPr>
          <p:nvPr/>
        </p:nvCxnSpPr>
        <p:spPr>
          <a:xfrm>
            <a:off x="4993889" y="4311805"/>
            <a:ext cx="1903542" cy="1388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31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46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BIP model : Identify virtual entities &amp; THE APPLICATION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3417687" y="991114"/>
            <a:ext cx="1207924" cy="576238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ROBOT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594090" y="938116"/>
            <a:ext cx="1078993" cy="576238"/>
          </a:xfrm>
          <a:prstGeom prst="ellipse">
            <a:avLst/>
          </a:prstGeom>
          <a:solidFill>
            <a:srgbClr val="00B0F0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DOOR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9" y="2333063"/>
            <a:ext cx="1336856" cy="13368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69" y="1558656"/>
            <a:ext cx="2869469" cy="219514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87" y="941927"/>
            <a:ext cx="616729" cy="61672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79203" y="1640660"/>
            <a:ext cx="206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 ROBOT ORCHESTRATOR</a:t>
            </a:r>
            <a:endParaRPr lang="en-US" b="1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8" y="2368995"/>
            <a:ext cx="1711885" cy="1398039"/>
          </a:xfrm>
          <a:prstGeom prst="rect">
            <a:avLst/>
          </a:prstGeom>
        </p:spPr>
      </p:pic>
      <p:cxnSp>
        <p:nvCxnSpPr>
          <p:cNvPr id="18" name="Connecteur droit 17"/>
          <p:cNvCxnSpPr/>
          <p:nvPr/>
        </p:nvCxnSpPr>
        <p:spPr>
          <a:xfrm>
            <a:off x="2921620" y="991114"/>
            <a:ext cx="44604" cy="289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3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47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Bip</a:t>
            </a:r>
            <a:r>
              <a:rPr lang="en-US" dirty="0"/>
              <a:t> Model: The ROBOT virtual </a:t>
            </a:r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4377" y="753077"/>
            <a:ext cx="7828175" cy="3929973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3998805" y="1185495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init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Flèche vers le bas 26"/>
          <p:cNvSpPr/>
          <p:nvPr/>
        </p:nvSpPr>
        <p:spPr>
          <a:xfrm>
            <a:off x="4254967" y="1060853"/>
            <a:ext cx="45719" cy="1246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8042552" y="1203196"/>
            <a:ext cx="99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openDoor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912638" y="1273362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/>
          <p:cNvSpPr txBox="1"/>
          <p:nvPr/>
        </p:nvSpPr>
        <p:spPr>
          <a:xfrm>
            <a:off x="3763284" y="707295"/>
            <a:ext cx="1322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Robot</a:t>
            </a:r>
            <a:r>
              <a:rPr lang="en-US" sz="1400" dirty="0" smtClean="0"/>
              <a:t> (id: </a:t>
            </a:r>
            <a:r>
              <a:rPr lang="en-US" sz="1400" dirty="0" err="1" smtClean="0"/>
              <a:t>int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9" name="Ellipse 18"/>
          <p:cNvSpPr/>
          <p:nvPr/>
        </p:nvSpPr>
        <p:spPr>
          <a:xfrm>
            <a:off x="2354830" y="2024301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</a:t>
            </a:r>
            <a:r>
              <a:rPr lang="en-US" sz="1100" dirty="0" smtClean="0">
                <a:solidFill>
                  <a:schemeClr val="tx1"/>
                </a:solidFill>
              </a:rPr>
              <a:t>1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998805" y="2077547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S2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5976798" y="2023419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S3</a:t>
            </a:r>
            <a:endParaRPr lang="en-US" sz="500" dirty="0">
              <a:solidFill>
                <a:schemeClr val="tx1"/>
              </a:solidFill>
            </a:endParaRPr>
          </a:p>
        </p:txBody>
      </p:sp>
      <p:cxnSp>
        <p:nvCxnSpPr>
          <p:cNvPr id="10" name="Connecteur droit avec flèche 9"/>
          <p:cNvCxnSpPr>
            <a:stCxn id="8" idx="4"/>
            <a:endCxn id="20" idx="0"/>
          </p:cNvCxnSpPr>
          <p:nvPr/>
        </p:nvCxnSpPr>
        <p:spPr>
          <a:xfrm>
            <a:off x="4297120" y="1741384"/>
            <a:ext cx="0" cy="3361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6"/>
            <a:endCxn id="22" idx="0"/>
          </p:cNvCxnSpPr>
          <p:nvPr/>
        </p:nvCxnSpPr>
        <p:spPr>
          <a:xfrm>
            <a:off x="4595435" y="1463440"/>
            <a:ext cx="1679678" cy="559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8" idx="2"/>
            <a:endCxn id="19" idx="0"/>
          </p:cNvCxnSpPr>
          <p:nvPr/>
        </p:nvCxnSpPr>
        <p:spPr>
          <a:xfrm flipH="1">
            <a:off x="2653145" y="1463440"/>
            <a:ext cx="1345660" cy="560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4040958" y="3274050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S4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814635" y="3819272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S5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2571197" y="3737735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S4</a:t>
            </a:r>
            <a:endParaRPr lang="en-US" sz="500" dirty="0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/>
          <p:cNvCxnSpPr>
            <a:stCxn id="28" idx="6"/>
            <a:endCxn id="29" idx="1"/>
          </p:cNvCxnSpPr>
          <p:nvPr/>
        </p:nvCxnSpPr>
        <p:spPr>
          <a:xfrm>
            <a:off x="4637588" y="3551995"/>
            <a:ext cx="1264421" cy="348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28" idx="2"/>
            <a:endCxn id="34" idx="7"/>
          </p:cNvCxnSpPr>
          <p:nvPr/>
        </p:nvCxnSpPr>
        <p:spPr>
          <a:xfrm flipH="1">
            <a:off x="3080453" y="3551995"/>
            <a:ext cx="960505" cy="267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8070077" y="2023419"/>
            <a:ext cx="99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collisionResolved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7935668" y="2074871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ZoneTexte 38"/>
          <p:cNvSpPr txBox="1"/>
          <p:nvPr/>
        </p:nvSpPr>
        <p:spPr>
          <a:xfrm>
            <a:off x="8042552" y="3035291"/>
            <a:ext cx="99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resolveCollision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7912638" y="3105457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oneTexte 40"/>
          <p:cNvSpPr txBox="1"/>
          <p:nvPr/>
        </p:nvSpPr>
        <p:spPr>
          <a:xfrm>
            <a:off x="2653145" y="3391740"/>
            <a:ext cx="1331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FF0000"/>
                </a:solidFill>
              </a:rPr>
              <a:t>resolveCollision</a:t>
            </a:r>
            <a:r>
              <a:rPr lang="en-US" sz="800" dirty="0">
                <a:solidFill>
                  <a:srgbClr val="FF0000"/>
                </a:solidFill>
              </a:rPr>
              <a:t>(position)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6531296" y="925148"/>
            <a:ext cx="99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openDoor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49965" y="998630"/>
            <a:ext cx="128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rgbClr val="FF0000"/>
                </a:solidFill>
              </a:rPr>
              <a:t>collisionResolved</a:t>
            </a:r>
            <a:r>
              <a:rPr lang="en-US" sz="1000" dirty="0" smtClean="0">
                <a:solidFill>
                  <a:srgbClr val="FF0000"/>
                </a:solidFill>
              </a:rPr>
              <a:t>()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6" name="Arc 25"/>
          <p:cNvSpPr/>
          <p:nvPr/>
        </p:nvSpPr>
        <p:spPr>
          <a:xfrm rot="19390926">
            <a:off x="3882676" y="986147"/>
            <a:ext cx="3351278" cy="3265603"/>
          </a:xfrm>
          <a:prstGeom prst="arc">
            <a:avLst>
              <a:gd name="adj1" fmla="val 16200000"/>
              <a:gd name="adj2" fmla="val 5733373"/>
            </a:avLst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 rot="11931417">
            <a:off x="1198483" y="1032683"/>
            <a:ext cx="3722655" cy="3004029"/>
          </a:xfrm>
          <a:prstGeom prst="arc">
            <a:avLst>
              <a:gd name="adj1" fmla="val 16200000"/>
              <a:gd name="adj2" fmla="val 6485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4465185" y="1934409"/>
            <a:ext cx="1748508" cy="691558"/>
          </a:xfrm>
          <a:prstGeom prst="arc">
            <a:avLst>
              <a:gd name="adj1" fmla="val 11359233"/>
              <a:gd name="adj2" fmla="val 20799238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2843503" y="1930237"/>
            <a:ext cx="1453616" cy="691558"/>
          </a:xfrm>
          <a:prstGeom prst="arc">
            <a:avLst>
              <a:gd name="adj1" fmla="val 11359233"/>
              <a:gd name="adj2" fmla="val 20637432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rot="10800000">
            <a:off x="2514765" y="2070083"/>
            <a:ext cx="3896500" cy="691558"/>
          </a:xfrm>
          <a:prstGeom prst="arc">
            <a:avLst>
              <a:gd name="adj1" fmla="val 11141906"/>
              <a:gd name="adj2" fmla="val 2129601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oneTexte 48"/>
          <p:cNvSpPr txBox="1"/>
          <p:nvPr/>
        </p:nvSpPr>
        <p:spPr>
          <a:xfrm>
            <a:off x="4887443" y="3428883"/>
            <a:ext cx="1043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doorDetected</a:t>
            </a:r>
            <a:r>
              <a:rPr lang="en-US" sz="1000" dirty="0" smtClean="0"/>
              <a:t>()</a:t>
            </a:r>
            <a:endParaRPr lang="en-US" sz="1000" dirty="0"/>
          </a:p>
        </p:txBody>
      </p:sp>
      <p:sp>
        <p:nvSpPr>
          <p:cNvPr id="50" name="ZoneTexte 49"/>
          <p:cNvSpPr txBox="1"/>
          <p:nvPr/>
        </p:nvSpPr>
        <p:spPr>
          <a:xfrm>
            <a:off x="4913632" y="1362930"/>
            <a:ext cx="1300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storageLocation</a:t>
            </a:r>
            <a:r>
              <a:rPr lang="en-US" sz="1000" dirty="0" smtClean="0"/>
              <a:t>()</a:t>
            </a:r>
            <a:endParaRPr lang="en-US" sz="1000" dirty="0"/>
          </a:p>
        </p:txBody>
      </p:sp>
      <p:sp>
        <p:nvSpPr>
          <p:cNvPr id="51" name="ZoneTexte 50"/>
          <p:cNvSpPr txBox="1"/>
          <p:nvPr/>
        </p:nvSpPr>
        <p:spPr>
          <a:xfrm>
            <a:off x="2541260" y="1339786"/>
            <a:ext cx="1300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unloadLocation</a:t>
            </a:r>
            <a:r>
              <a:rPr lang="en-US" sz="1000" dirty="0" smtClean="0"/>
              <a:t>()</a:t>
            </a:r>
            <a:endParaRPr lang="en-US" sz="1000" dirty="0"/>
          </a:p>
        </p:txBody>
      </p:sp>
      <p:sp>
        <p:nvSpPr>
          <p:cNvPr id="52" name="ZoneTexte 51"/>
          <p:cNvSpPr txBox="1"/>
          <p:nvPr/>
        </p:nvSpPr>
        <p:spPr>
          <a:xfrm>
            <a:off x="3191290" y="1687101"/>
            <a:ext cx="1300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dockingLocation</a:t>
            </a:r>
            <a:r>
              <a:rPr lang="en-US" sz="1000" dirty="0" smtClean="0"/>
              <a:t>()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2698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48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Bip</a:t>
            </a:r>
            <a:r>
              <a:rPr lang="en-US" dirty="0"/>
              <a:t> Model: The ROBOT virtual </a:t>
            </a:r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4377" y="753077"/>
            <a:ext cx="7828175" cy="3929973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3998805" y="1185495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init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Flèche vers le bas 26"/>
          <p:cNvSpPr/>
          <p:nvPr/>
        </p:nvSpPr>
        <p:spPr>
          <a:xfrm>
            <a:off x="4254967" y="1060853"/>
            <a:ext cx="45719" cy="1246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/>
          <p:cNvSpPr txBox="1"/>
          <p:nvPr/>
        </p:nvSpPr>
        <p:spPr>
          <a:xfrm>
            <a:off x="8042552" y="1203196"/>
            <a:ext cx="99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openDoor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912638" y="1273362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/>
          <p:cNvSpPr txBox="1"/>
          <p:nvPr/>
        </p:nvSpPr>
        <p:spPr>
          <a:xfrm>
            <a:off x="3763284" y="707295"/>
            <a:ext cx="1322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Robot</a:t>
            </a:r>
            <a:r>
              <a:rPr lang="en-US" sz="1400" dirty="0" smtClean="0"/>
              <a:t> (id: </a:t>
            </a:r>
            <a:r>
              <a:rPr lang="en-US" sz="1400" dirty="0" err="1" smtClean="0"/>
              <a:t>int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9" name="Ellipse 18"/>
          <p:cNvSpPr/>
          <p:nvPr/>
        </p:nvSpPr>
        <p:spPr>
          <a:xfrm>
            <a:off x="2354830" y="2024301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</a:t>
            </a:r>
            <a:r>
              <a:rPr lang="en-US" sz="1100" dirty="0" smtClean="0">
                <a:solidFill>
                  <a:schemeClr val="tx1"/>
                </a:solidFill>
              </a:rPr>
              <a:t>1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998805" y="2077547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S2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5976798" y="2023419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S3</a:t>
            </a:r>
            <a:endParaRPr lang="en-US" sz="500" dirty="0">
              <a:solidFill>
                <a:schemeClr val="tx1"/>
              </a:solidFill>
            </a:endParaRPr>
          </a:p>
        </p:txBody>
      </p:sp>
      <p:cxnSp>
        <p:nvCxnSpPr>
          <p:cNvPr id="10" name="Connecteur droit avec flèche 9"/>
          <p:cNvCxnSpPr>
            <a:stCxn id="8" idx="4"/>
            <a:endCxn id="20" idx="0"/>
          </p:cNvCxnSpPr>
          <p:nvPr/>
        </p:nvCxnSpPr>
        <p:spPr>
          <a:xfrm>
            <a:off x="4297120" y="1741384"/>
            <a:ext cx="0" cy="3361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6"/>
            <a:endCxn id="22" idx="0"/>
          </p:cNvCxnSpPr>
          <p:nvPr/>
        </p:nvCxnSpPr>
        <p:spPr>
          <a:xfrm>
            <a:off x="4595435" y="1463440"/>
            <a:ext cx="1679678" cy="559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8" idx="2"/>
            <a:endCxn id="19" idx="0"/>
          </p:cNvCxnSpPr>
          <p:nvPr/>
        </p:nvCxnSpPr>
        <p:spPr>
          <a:xfrm flipH="1">
            <a:off x="2653145" y="1463440"/>
            <a:ext cx="1345660" cy="560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4008533" y="3274050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S4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814635" y="3819272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S5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2571197" y="3737735"/>
            <a:ext cx="596630" cy="555889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S4</a:t>
            </a:r>
            <a:endParaRPr lang="en-US" sz="500" dirty="0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/>
          <p:cNvCxnSpPr>
            <a:stCxn id="28" idx="6"/>
            <a:endCxn id="29" idx="1"/>
          </p:cNvCxnSpPr>
          <p:nvPr/>
        </p:nvCxnSpPr>
        <p:spPr>
          <a:xfrm>
            <a:off x="4637588" y="3551995"/>
            <a:ext cx="1264421" cy="348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28" idx="2"/>
            <a:endCxn id="34" idx="7"/>
          </p:cNvCxnSpPr>
          <p:nvPr/>
        </p:nvCxnSpPr>
        <p:spPr>
          <a:xfrm flipH="1">
            <a:off x="3080453" y="3551995"/>
            <a:ext cx="928080" cy="267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8070077" y="2023419"/>
            <a:ext cx="99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collisionResolved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7935668" y="2074871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ZoneTexte 38"/>
          <p:cNvSpPr txBox="1"/>
          <p:nvPr/>
        </p:nvSpPr>
        <p:spPr>
          <a:xfrm>
            <a:off x="8042552" y="3035291"/>
            <a:ext cx="99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resolveCollision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7912638" y="3105457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oneTexte 40"/>
          <p:cNvSpPr txBox="1"/>
          <p:nvPr/>
        </p:nvSpPr>
        <p:spPr>
          <a:xfrm>
            <a:off x="2653145" y="3391740"/>
            <a:ext cx="1331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FF0000"/>
                </a:solidFill>
              </a:rPr>
              <a:t>resolveCollision</a:t>
            </a:r>
            <a:r>
              <a:rPr lang="en-US" sz="800" dirty="0">
                <a:solidFill>
                  <a:srgbClr val="FF0000"/>
                </a:solidFill>
              </a:rPr>
              <a:t>(position)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6531296" y="925148"/>
            <a:ext cx="99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openDoor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49965" y="998630"/>
            <a:ext cx="128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rgbClr val="FF0000"/>
                </a:solidFill>
              </a:rPr>
              <a:t>collisionResolved</a:t>
            </a:r>
            <a:r>
              <a:rPr lang="en-US" sz="1000" dirty="0" smtClean="0">
                <a:solidFill>
                  <a:srgbClr val="FF0000"/>
                </a:solidFill>
              </a:rPr>
              <a:t>()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6" name="Arc 25"/>
          <p:cNvSpPr/>
          <p:nvPr/>
        </p:nvSpPr>
        <p:spPr>
          <a:xfrm rot="19390926">
            <a:off x="3882676" y="986147"/>
            <a:ext cx="3351278" cy="3265603"/>
          </a:xfrm>
          <a:prstGeom prst="arc">
            <a:avLst>
              <a:gd name="adj1" fmla="val 16200000"/>
              <a:gd name="adj2" fmla="val 5733373"/>
            </a:avLst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 rot="11931417">
            <a:off x="1198483" y="1032683"/>
            <a:ext cx="3722655" cy="3004029"/>
          </a:xfrm>
          <a:prstGeom prst="arc">
            <a:avLst>
              <a:gd name="adj1" fmla="val 16200000"/>
              <a:gd name="adj2" fmla="val 6485777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oneTexte 48"/>
          <p:cNvSpPr txBox="1"/>
          <p:nvPr/>
        </p:nvSpPr>
        <p:spPr>
          <a:xfrm>
            <a:off x="4887443" y="3428883"/>
            <a:ext cx="1043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doorDetected</a:t>
            </a:r>
            <a:r>
              <a:rPr lang="en-US" sz="1000" dirty="0" smtClean="0"/>
              <a:t>()</a:t>
            </a:r>
            <a:endParaRPr lang="en-US" sz="1000" dirty="0"/>
          </a:p>
        </p:txBody>
      </p:sp>
      <p:sp>
        <p:nvSpPr>
          <p:cNvPr id="50" name="ZoneTexte 49"/>
          <p:cNvSpPr txBox="1"/>
          <p:nvPr/>
        </p:nvSpPr>
        <p:spPr>
          <a:xfrm>
            <a:off x="4913632" y="1362930"/>
            <a:ext cx="1300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storageLocation</a:t>
            </a:r>
            <a:r>
              <a:rPr lang="en-US" sz="1000" dirty="0" smtClean="0"/>
              <a:t>()</a:t>
            </a:r>
            <a:endParaRPr lang="en-US" sz="1000" dirty="0"/>
          </a:p>
        </p:txBody>
      </p:sp>
      <p:sp>
        <p:nvSpPr>
          <p:cNvPr id="51" name="ZoneTexte 50"/>
          <p:cNvSpPr txBox="1"/>
          <p:nvPr/>
        </p:nvSpPr>
        <p:spPr>
          <a:xfrm>
            <a:off x="2541260" y="1339786"/>
            <a:ext cx="1300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unloadLocation</a:t>
            </a:r>
            <a:r>
              <a:rPr lang="en-US" sz="1000" dirty="0" smtClean="0"/>
              <a:t>()</a:t>
            </a:r>
            <a:endParaRPr lang="en-US" sz="1000" dirty="0"/>
          </a:p>
        </p:txBody>
      </p:sp>
      <p:sp>
        <p:nvSpPr>
          <p:cNvPr id="52" name="ZoneTexte 51"/>
          <p:cNvSpPr txBox="1"/>
          <p:nvPr/>
        </p:nvSpPr>
        <p:spPr>
          <a:xfrm>
            <a:off x="4254967" y="1794630"/>
            <a:ext cx="1300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dockingLocation</a:t>
            </a:r>
            <a:r>
              <a:rPr lang="en-US" sz="1000" dirty="0" smtClean="0"/>
              <a:t>()</a:t>
            </a:r>
            <a:endParaRPr lang="en-US" sz="1000" dirty="0"/>
          </a:p>
        </p:txBody>
      </p:sp>
      <p:cxnSp>
        <p:nvCxnSpPr>
          <p:cNvPr id="9" name="Connecteur droit avec flèche 8"/>
          <p:cNvCxnSpPr>
            <a:stCxn id="22" idx="4"/>
            <a:endCxn id="28" idx="7"/>
          </p:cNvCxnSpPr>
          <p:nvPr/>
        </p:nvCxnSpPr>
        <p:spPr>
          <a:xfrm flipH="1">
            <a:off x="4517789" y="2579308"/>
            <a:ext cx="1757324" cy="7761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20" idx="4"/>
            <a:endCxn id="28" idx="0"/>
          </p:cNvCxnSpPr>
          <p:nvPr/>
        </p:nvCxnSpPr>
        <p:spPr>
          <a:xfrm>
            <a:off x="4297120" y="2633436"/>
            <a:ext cx="9728" cy="64061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9" idx="4"/>
            <a:endCxn id="28" idx="1"/>
          </p:cNvCxnSpPr>
          <p:nvPr/>
        </p:nvCxnSpPr>
        <p:spPr>
          <a:xfrm>
            <a:off x="2653145" y="2580190"/>
            <a:ext cx="1442762" cy="7752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11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>
                <a:solidFill>
                  <a:srgbClr val="AFC32C"/>
                </a:solidFill>
              </a:rPr>
              <a:t>Bruxelles, 20/03/2018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rgbClr val="AFC32C"/>
                </a:solidFill>
              </a:rPr>
              <a:t>CLUSTER WORKSHOP</a:t>
            </a:r>
            <a:endParaRPr lang="it-IT" dirty="0">
              <a:solidFill>
                <a:srgbClr val="AFC32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58833" y="283023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>
                <a:solidFill>
                  <a:srgbClr val="FFFFFF"/>
                </a:solidFill>
              </a:rPr>
              <a:pPr/>
              <a:t>49</a:t>
            </a:fld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BIP Model : Clock SYNCHRONIZATION (Atom)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66161" y="923448"/>
            <a:ext cx="4719351" cy="3444396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5838624" y="1704250"/>
            <a:ext cx="731635" cy="655236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Flèche vers le bas 26"/>
          <p:cNvSpPr/>
          <p:nvPr/>
        </p:nvSpPr>
        <p:spPr>
          <a:xfrm>
            <a:off x="6133105" y="1438360"/>
            <a:ext cx="84306" cy="265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/>
          <p:cNvSpPr txBox="1"/>
          <p:nvPr/>
        </p:nvSpPr>
        <p:spPr>
          <a:xfrm>
            <a:off x="5538116" y="941018"/>
            <a:ext cx="154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Orchestrator (</a:t>
            </a:r>
            <a:r>
              <a:rPr lang="en-US" sz="1400" dirty="0"/>
              <a:t> 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9" name="Ellipse 18"/>
          <p:cNvSpPr/>
          <p:nvPr/>
        </p:nvSpPr>
        <p:spPr>
          <a:xfrm>
            <a:off x="7216710" y="2874492"/>
            <a:ext cx="851609" cy="878256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Collision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507997" y="2925810"/>
            <a:ext cx="834228" cy="826938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Resolved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" name="Connecteur droit avec flèche 9"/>
          <p:cNvCxnSpPr>
            <a:stCxn id="8" idx="6"/>
            <a:endCxn id="19" idx="0"/>
          </p:cNvCxnSpPr>
          <p:nvPr/>
        </p:nvCxnSpPr>
        <p:spPr>
          <a:xfrm>
            <a:off x="6570259" y="2031868"/>
            <a:ext cx="1072256" cy="8426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20" idx="0"/>
            <a:endCxn id="8" idx="2"/>
          </p:cNvCxnSpPr>
          <p:nvPr/>
        </p:nvCxnSpPr>
        <p:spPr>
          <a:xfrm flipV="1">
            <a:off x="4925111" y="2031868"/>
            <a:ext cx="913513" cy="89394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19" idx="2"/>
            <a:endCxn id="20" idx="6"/>
          </p:cNvCxnSpPr>
          <p:nvPr/>
        </p:nvCxnSpPr>
        <p:spPr>
          <a:xfrm flipH="1">
            <a:off x="5342225" y="3313620"/>
            <a:ext cx="1874485" cy="2565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216615" y="1224115"/>
            <a:ext cx="145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collisionResolved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8688236" y="1288683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ZoneTexte 37"/>
          <p:cNvSpPr txBox="1"/>
          <p:nvPr/>
        </p:nvSpPr>
        <p:spPr>
          <a:xfrm>
            <a:off x="7476582" y="3878049"/>
            <a:ext cx="1544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resolveCollision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8688235" y="3917908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ZoneTexte 39"/>
          <p:cNvSpPr txBox="1"/>
          <p:nvPr/>
        </p:nvSpPr>
        <p:spPr>
          <a:xfrm>
            <a:off x="4307920" y="1833597"/>
            <a:ext cx="1458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</a:rPr>
              <a:t>collisionResolved</a:t>
            </a:r>
            <a:r>
              <a:rPr lang="en-US" sz="1050" dirty="0">
                <a:solidFill>
                  <a:srgbClr val="FF0000"/>
                </a:solidFill>
              </a:rPr>
              <a:t>(</a:t>
            </a:r>
          </a:p>
          <a:p>
            <a:r>
              <a:rPr lang="fr-FR" sz="1050" dirty="0">
                <a:solidFill>
                  <a:schemeClr val="tx2"/>
                </a:solidFill>
              </a:rPr>
              <a:t>Position1,</a:t>
            </a:r>
          </a:p>
          <a:p>
            <a:r>
              <a:rPr lang="fr-FR" sz="1050" dirty="0">
                <a:solidFill>
                  <a:schemeClr val="tx2"/>
                </a:solidFill>
              </a:rPr>
              <a:t>Position2,</a:t>
            </a:r>
          </a:p>
          <a:p>
            <a:r>
              <a:rPr lang="fr-FR" sz="1050" dirty="0">
                <a:solidFill>
                  <a:schemeClr val="tx2"/>
                </a:solidFill>
              </a:rPr>
              <a:t>position3</a:t>
            </a:r>
            <a:r>
              <a:rPr lang="en-US" sz="105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161633" y="1823278"/>
            <a:ext cx="154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rgbClr val="FF0000"/>
                </a:solidFill>
              </a:rPr>
              <a:t>resolveCollision</a:t>
            </a:r>
            <a:r>
              <a:rPr lang="en-US" sz="1000" dirty="0" smtClean="0">
                <a:solidFill>
                  <a:srgbClr val="FF0000"/>
                </a:solidFill>
              </a:rPr>
              <a:t>(</a:t>
            </a:r>
          </a:p>
          <a:p>
            <a:r>
              <a:rPr lang="fr-FR" sz="1000" dirty="0" smtClean="0">
                <a:solidFill>
                  <a:schemeClr val="tx2"/>
                </a:solidFill>
              </a:rPr>
              <a:t>Position1,</a:t>
            </a:r>
          </a:p>
          <a:p>
            <a:r>
              <a:rPr lang="fr-FR" sz="1000" dirty="0" smtClean="0">
                <a:solidFill>
                  <a:schemeClr val="tx2"/>
                </a:solidFill>
              </a:rPr>
              <a:t>Position2,</a:t>
            </a:r>
          </a:p>
          <a:p>
            <a:r>
              <a:rPr lang="fr-FR" sz="1000" dirty="0" smtClean="0">
                <a:solidFill>
                  <a:schemeClr val="tx2"/>
                </a:solidFill>
              </a:rPr>
              <a:t>position3</a:t>
            </a:r>
            <a:r>
              <a:rPr lang="en-US" sz="1000" dirty="0" smtClean="0">
                <a:solidFill>
                  <a:srgbClr val="FF0000"/>
                </a:solidFill>
              </a:rPr>
              <a:t>)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0824" y="923448"/>
            <a:ext cx="3718060" cy="3444396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271437" y="1427251"/>
            <a:ext cx="99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openDoor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141523" y="1497417"/>
            <a:ext cx="194553" cy="2010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ZoneTexte 47"/>
          <p:cNvSpPr txBox="1"/>
          <p:nvPr/>
        </p:nvSpPr>
        <p:spPr>
          <a:xfrm>
            <a:off x="1131486" y="914395"/>
            <a:ext cx="1541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Door (</a:t>
            </a:r>
            <a:r>
              <a:rPr lang="en-US" sz="1400" dirty="0"/>
              <a:t> 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49" name="Ellipse 48"/>
          <p:cNvSpPr/>
          <p:nvPr/>
        </p:nvSpPr>
        <p:spPr>
          <a:xfrm>
            <a:off x="1691398" y="2117082"/>
            <a:ext cx="731635" cy="655236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Flèche vers le bas 49"/>
          <p:cNvSpPr/>
          <p:nvPr/>
        </p:nvSpPr>
        <p:spPr>
          <a:xfrm>
            <a:off x="1985879" y="1851192"/>
            <a:ext cx="84306" cy="265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rme libre 14"/>
          <p:cNvSpPr/>
          <p:nvPr/>
        </p:nvSpPr>
        <p:spPr>
          <a:xfrm>
            <a:off x="1445453" y="2412460"/>
            <a:ext cx="1699955" cy="1303780"/>
          </a:xfrm>
          <a:custGeom>
            <a:avLst/>
            <a:gdLst>
              <a:gd name="connsiteX0" fmla="*/ 324981 w 1699955"/>
              <a:gd name="connsiteY0" fmla="*/ 246434 h 1303780"/>
              <a:gd name="connsiteX1" fmla="*/ 33151 w 1699955"/>
              <a:gd name="connsiteY1" fmla="*/ 817123 h 1303780"/>
              <a:gd name="connsiteX2" fmla="*/ 1012402 w 1699955"/>
              <a:gd name="connsiteY2" fmla="*/ 1290536 h 1303780"/>
              <a:gd name="connsiteX3" fmla="*/ 1699824 w 1699955"/>
              <a:gd name="connsiteY3" fmla="*/ 278859 h 1303780"/>
              <a:gd name="connsiteX4" fmla="*/ 960521 w 1699955"/>
              <a:gd name="connsiteY4" fmla="*/ 0 h 130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955" h="1303780">
                <a:moveTo>
                  <a:pt x="324981" y="246434"/>
                </a:moveTo>
                <a:cubicBezTo>
                  <a:pt x="121781" y="444770"/>
                  <a:pt x="-81419" y="643106"/>
                  <a:pt x="33151" y="817123"/>
                </a:cubicBezTo>
                <a:cubicBezTo>
                  <a:pt x="147721" y="991140"/>
                  <a:pt x="734623" y="1380247"/>
                  <a:pt x="1012402" y="1290536"/>
                </a:cubicBezTo>
                <a:cubicBezTo>
                  <a:pt x="1290181" y="1200825"/>
                  <a:pt x="1708471" y="493948"/>
                  <a:pt x="1699824" y="278859"/>
                </a:cubicBezTo>
                <a:cubicBezTo>
                  <a:pt x="1691177" y="63770"/>
                  <a:pt x="1325849" y="31885"/>
                  <a:pt x="960521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ZoneTexte 50"/>
          <p:cNvSpPr txBox="1"/>
          <p:nvPr/>
        </p:nvSpPr>
        <p:spPr>
          <a:xfrm>
            <a:off x="1796482" y="3734619"/>
            <a:ext cx="99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openDoor</a:t>
            </a:r>
            <a:r>
              <a:rPr lang="en-US" sz="1200" dirty="0" smtClean="0">
                <a:solidFill>
                  <a:srgbClr val="FF0000"/>
                </a:solidFill>
              </a:rPr>
              <a:t>()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>
          <a:xfrm>
            <a:off x="8987303" y="276538"/>
            <a:ext cx="267741" cy="192870"/>
          </a:xfrm>
        </p:spPr>
        <p:txBody>
          <a:bodyPr/>
          <a:lstStyle/>
          <a:p>
            <a:fld id="{D660C72A-7C84-4E59-BAB5-166C006BB930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250825" y="291307"/>
            <a:ext cx="8408008" cy="346075"/>
          </a:xfrm>
        </p:spPr>
        <p:txBody>
          <a:bodyPr>
            <a:normAutofit fontScale="90000"/>
          </a:bodyPr>
          <a:lstStyle/>
          <a:p>
            <a:r>
              <a:rPr lang="it-IT" dirty="0"/>
              <a:t>The                   Consortium</a:t>
            </a:r>
          </a:p>
        </p:txBody>
      </p:sp>
      <p:sp>
        <p:nvSpPr>
          <p:cNvPr id="79" name="Segnaposto contenuto 1"/>
          <p:cNvSpPr>
            <a:spLocks noGrp="1"/>
          </p:cNvSpPr>
          <p:nvPr>
            <p:ph sz="quarter" idx="4294967295"/>
          </p:nvPr>
        </p:nvSpPr>
        <p:spPr>
          <a:xfrm>
            <a:off x="0" y="709210"/>
            <a:ext cx="963613" cy="185737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sz="900" dirty="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Text</a:t>
            </a:r>
            <a:endParaRPr lang="en-US" sz="900" dirty="0">
              <a:solidFill>
                <a:schemeClr val="bg1"/>
              </a:solidFill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2507767" y="0"/>
            <a:ext cx="6636233" cy="4852463"/>
            <a:chOff x="3785937" y="0"/>
            <a:chExt cx="8406063" cy="6146576"/>
          </a:xfrm>
          <a:solidFill>
            <a:schemeClr val="bg1">
              <a:lumMod val="50000"/>
            </a:schemeClr>
          </a:solidFill>
        </p:grpSpPr>
        <p:sp>
          <p:nvSpPr>
            <p:cNvPr id="5" name="Freeform 100"/>
            <p:cNvSpPr>
              <a:spLocks noEditPoints="1"/>
            </p:cNvSpPr>
            <p:nvPr/>
          </p:nvSpPr>
          <p:spPr bwMode="auto">
            <a:xfrm>
              <a:off x="7474266" y="2981161"/>
              <a:ext cx="320854" cy="161222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3"/>
            <p:cNvSpPr>
              <a:spLocks/>
            </p:cNvSpPr>
            <p:nvPr/>
          </p:nvSpPr>
          <p:spPr bwMode="auto">
            <a:xfrm>
              <a:off x="7801061" y="4898547"/>
              <a:ext cx="231727" cy="233196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731246" y="5018024"/>
              <a:ext cx="261436" cy="477907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7731246" y="5018024"/>
              <a:ext cx="261436" cy="477907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4"/>
            <p:cNvSpPr>
              <a:spLocks/>
            </p:cNvSpPr>
            <p:nvPr/>
          </p:nvSpPr>
          <p:spPr bwMode="auto">
            <a:xfrm>
              <a:off x="7610926" y="4887032"/>
              <a:ext cx="239154" cy="264864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93"/>
            <p:cNvSpPr>
              <a:spLocks/>
            </p:cNvSpPr>
            <p:nvPr/>
          </p:nvSpPr>
          <p:spPr bwMode="auto">
            <a:xfrm>
              <a:off x="7890187" y="5012266"/>
              <a:ext cx="326796" cy="277820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7"/>
            <p:cNvSpPr>
              <a:spLocks/>
            </p:cNvSpPr>
            <p:nvPr/>
          </p:nvSpPr>
          <p:spPr bwMode="auto">
            <a:xfrm>
              <a:off x="7310868" y="3898110"/>
              <a:ext cx="601600" cy="325323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8"/>
            <p:cNvSpPr>
              <a:spLocks/>
            </p:cNvSpPr>
            <p:nvPr/>
          </p:nvSpPr>
          <p:spPr bwMode="auto">
            <a:xfrm>
              <a:off x="6948423" y="4384653"/>
              <a:ext cx="359475" cy="263425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7"/>
            <p:cNvSpPr>
              <a:spLocks noEditPoints="1"/>
            </p:cNvSpPr>
            <p:nvPr/>
          </p:nvSpPr>
          <p:spPr bwMode="auto">
            <a:xfrm>
              <a:off x="6972190" y="4440793"/>
              <a:ext cx="699639" cy="630492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9644483" y="5737764"/>
              <a:ext cx="292631" cy="164101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"/>
            <p:cNvSpPr>
              <a:spLocks/>
            </p:cNvSpPr>
            <p:nvPr/>
          </p:nvSpPr>
          <p:spPr bwMode="auto">
            <a:xfrm>
              <a:off x="7588645" y="4453748"/>
              <a:ext cx="573377" cy="591626"/>
            </a:xfrm>
            <a:custGeom>
              <a:avLst/>
              <a:gdLst>
                <a:gd name="T0" fmla="*/ 13 w 186"/>
                <a:gd name="T1" fmla="*/ 14 h 198"/>
                <a:gd name="T2" fmla="*/ 23 w 186"/>
                <a:gd name="T3" fmla="*/ 6 h 198"/>
                <a:gd name="T4" fmla="*/ 32 w 186"/>
                <a:gd name="T5" fmla="*/ 3 h 198"/>
                <a:gd name="T6" fmla="*/ 48 w 186"/>
                <a:gd name="T7" fmla="*/ 1 h 198"/>
                <a:gd name="T8" fmla="*/ 62 w 186"/>
                <a:gd name="T9" fmla="*/ 9 h 198"/>
                <a:gd name="T10" fmla="*/ 74 w 186"/>
                <a:gd name="T11" fmla="*/ 20 h 198"/>
                <a:gd name="T12" fmla="*/ 77 w 186"/>
                <a:gd name="T13" fmla="*/ 32 h 198"/>
                <a:gd name="T14" fmla="*/ 94 w 186"/>
                <a:gd name="T15" fmla="*/ 40 h 198"/>
                <a:gd name="T16" fmla="*/ 105 w 186"/>
                <a:gd name="T17" fmla="*/ 44 h 198"/>
                <a:gd name="T18" fmla="*/ 109 w 186"/>
                <a:gd name="T19" fmla="*/ 54 h 198"/>
                <a:gd name="T20" fmla="*/ 106 w 186"/>
                <a:gd name="T21" fmla="*/ 63 h 198"/>
                <a:gd name="T22" fmla="*/ 117 w 186"/>
                <a:gd name="T23" fmla="*/ 69 h 198"/>
                <a:gd name="T24" fmla="*/ 131 w 186"/>
                <a:gd name="T25" fmla="*/ 70 h 198"/>
                <a:gd name="T26" fmla="*/ 140 w 186"/>
                <a:gd name="T27" fmla="*/ 68 h 198"/>
                <a:gd name="T28" fmla="*/ 153 w 186"/>
                <a:gd name="T29" fmla="*/ 65 h 198"/>
                <a:gd name="T30" fmla="*/ 154 w 186"/>
                <a:gd name="T31" fmla="*/ 67 h 198"/>
                <a:gd name="T32" fmla="*/ 155 w 186"/>
                <a:gd name="T33" fmla="*/ 77 h 198"/>
                <a:gd name="T34" fmla="*/ 160 w 186"/>
                <a:gd name="T35" fmla="*/ 84 h 198"/>
                <a:gd name="T36" fmla="*/ 156 w 186"/>
                <a:gd name="T37" fmla="*/ 96 h 198"/>
                <a:gd name="T38" fmla="*/ 155 w 186"/>
                <a:gd name="T39" fmla="*/ 112 h 198"/>
                <a:gd name="T40" fmla="*/ 168 w 186"/>
                <a:gd name="T41" fmla="*/ 126 h 198"/>
                <a:gd name="T42" fmla="*/ 182 w 186"/>
                <a:gd name="T43" fmla="*/ 136 h 198"/>
                <a:gd name="T44" fmla="*/ 178 w 186"/>
                <a:gd name="T45" fmla="*/ 151 h 198"/>
                <a:gd name="T46" fmla="*/ 170 w 186"/>
                <a:gd name="T47" fmla="*/ 159 h 198"/>
                <a:gd name="T48" fmla="*/ 170 w 186"/>
                <a:gd name="T49" fmla="*/ 175 h 198"/>
                <a:gd name="T50" fmla="*/ 173 w 186"/>
                <a:gd name="T51" fmla="*/ 185 h 198"/>
                <a:gd name="T52" fmla="*/ 160 w 186"/>
                <a:gd name="T53" fmla="*/ 190 h 198"/>
                <a:gd name="T54" fmla="*/ 150 w 186"/>
                <a:gd name="T55" fmla="*/ 193 h 198"/>
                <a:gd name="T56" fmla="*/ 139 w 186"/>
                <a:gd name="T57" fmla="*/ 197 h 198"/>
                <a:gd name="T58" fmla="*/ 139 w 186"/>
                <a:gd name="T59" fmla="*/ 186 h 198"/>
                <a:gd name="T60" fmla="*/ 144 w 186"/>
                <a:gd name="T61" fmla="*/ 175 h 198"/>
                <a:gd name="T62" fmla="*/ 128 w 186"/>
                <a:gd name="T63" fmla="*/ 172 h 198"/>
                <a:gd name="T64" fmla="*/ 116 w 186"/>
                <a:gd name="T65" fmla="*/ 160 h 198"/>
                <a:gd name="T66" fmla="*/ 101 w 186"/>
                <a:gd name="T67" fmla="*/ 151 h 198"/>
                <a:gd name="T68" fmla="*/ 93 w 186"/>
                <a:gd name="T69" fmla="*/ 157 h 198"/>
                <a:gd name="T70" fmla="*/ 89 w 186"/>
                <a:gd name="T71" fmla="*/ 173 h 198"/>
                <a:gd name="T72" fmla="*/ 81 w 186"/>
                <a:gd name="T73" fmla="*/ 172 h 198"/>
                <a:gd name="T74" fmla="*/ 75 w 186"/>
                <a:gd name="T75" fmla="*/ 168 h 198"/>
                <a:gd name="T76" fmla="*/ 65 w 186"/>
                <a:gd name="T77" fmla="*/ 162 h 198"/>
                <a:gd name="T78" fmla="*/ 57 w 186"/>
                <a:gd name="T79" fmla="*/ 164 h 198"/>
                <a:gd name="T80" fmla="*/ 50 w 186"/>
                <a:gd name="T81" fmla="*/ 161 h 198"/>
                <a:gd name="T82" fmla="*/ 45 w 186"/>
                <a:gd name="T83" fmla="*/ 157 h 198"/>
                <a:gd name="T84" fmla="*/ 40 w 186"/>
                <a:gd name="T85" fmla="*/ 152 h 198"/>
                <a:gd name="T86" fmla="*/ 32 w 186"/>
                <a:gd name="T87" fmla="*/ 148 h 198"/>
                <a:gd name="T88" fmla="*/ 34 w 186"/>
                <a:gd name="T89" fmla="*/ 144 h 198"/>
                <a:gd name="T90" fmla="*/ 43 w 186"/>
                <a:gd name="T91" fmla="*/ 140 h 198"/>
                <a:gd name="T92" fmla="*/ 35 w 186"/>
                <a:gd name="T93" fmla="*/ 127 h 198"/>
                <a:gd name="T94" fmla="*/ 32 w 186"/>
                <a:gd name="T95" fmla="*/ 120 h 198"/>
                <a:gd name="T96" fmla="*/ 43 w 186"/>
                <a:gd name="T97" fmla="*/ 118 h 198"/>
                <a:gd name="T98" fmla="*/ 37 w 186"/>
                <a:gd name="T99" fmla="*/ 111 h 198"/>
                <a:gd name="T100" fmla="*/ 28 w 186"/>
                <a:gd name="T101" fmla="*/ 106 h 198"/>
                <a:gd name="T102" fmla="*/ 22 w 186"/>
                <a:gd name="T103" fmla="*/ 98 h 198"/>
                <a:gd name="T104" fmla="*/ 24 w 186"/>
                <a:gd name="T105" fmla="*/ 87 h 198"/>
                <a:gd name="T106" fmla="*/ 27 w 186"/>
                <a:gd name="T107" fmla="*/ 73 h 198"/>
                <a:gd name="T108" fmla="*/ 15 w 186"/>
                <a:gd name="T109" fmla="*/ 74 h 198"/>
                <a:gd name="T110" fmla="*/ 14 w 186"/>
                <a:gd name="T111" fmla="*/ 63 h 198"/>
                <a:gd name="T112" fmla="*/ 16 w 186"/>
                <a:gd name="T113" fmla="*/ 57 h 198"/>
                <a:gd name="T114" fmla="*/ 24 w 186"/>
                <a:gd name="T115" fmla="*/ 53 h 198"/>
                <a:gd name="T116" fmla="*/ 13 w 186"/>
                <a:gd name="T117" fmla="*/ 51 h 198"/>
                <a:gd name="T118" fmla="*/ 7 w 186"/>
                <a:gd name="T119" fmla="*/ 43 h 198"/>
                <a:gd name="T120" fmla="*/ 5 w 186"/>
                <a:gd name="T121" fmla="*/ 40 h 198"/>
                <a:gd name="T122" fmla="*/ 3 w 186"/>
                <a:gd name="T123" fmla="*/ 31 h 198"/>
                <a:gd name="T124" fmla="*/ 4 w 186"/>
                <a:gd name="T125" fmla="*/ 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198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22" y="6"/>
                    <a:pt x="23" y="6"/>
                  </a:cubicBezTo>
                  <a:cubicBezTo>
                    <a:pt x="25" y="6"/>
                    <a:pt x="23" y="4"/>
                    <a:pt x="23" y="4"/>
                  </a:cubicBezTo>
                  <a:cubicBezTo>
                    <a:pt x="23" y="4"/>
                    <a:pt x="28" y="2"/>
                    <a:pt x="30" y="2"/>
                  </a:cubicBezTo>
                  <a:cubicBezTo>
                    <a:pt x="30" y="2"/>
                    <a:pt x="30" y="2"/>
                    <a:pt x="31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42" y="0"/>
                    <a:pt x="43" y="0"/>
                  </a:cubicBezTo>
                  <a:cubicBezTo>
                    <a:pt x="44" y="0"/>
                    <a:pt x="46" y="1"/>
                    <a:pt x="46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9" y="2"/>
                    <a:pt x="50" y="2"/>
                  </a:cubicBezTo>
                  <a:cubicBezTo>
                    <a:pt x="52" y="3"/>
                    <a:pt x="53" y="6"/>
                    <a:pt x="54" y="6"/>
                  </a:cubicBezTo>
                  <a:cubicBezTo>
                    <a:pt x="56" y="7"/>
                    <a:pt x="58" y="7"/>
                    <a:pt x="59" y="7"/>
                  </a:cubicBezTo>
                  <a:cubicBezTo>
                    <a:pt x="60" y="8"/>
                    <a:pt x="62" y="9"/>
                    <a:pt x="62" y="9"/>
                  </a:cubicBezTo>
                  <a:cubicBezTo>
                    <a:pt x="62" y="9"/>
                    <a:pt x="67" y="14"/>
                    <a:pt x="68" y="14"/>
                  </a:cubicBezTo>
                  <a:cubicBezTo>
                    <a:pt x="69" y="14"/>
                    <a:pt x="69" y="14"/>
                    <a:pt x="70" y="16"/>
                  </a:cubicBezTo>
                  <a:cubicBezTo>
                    <a:pt x="71" y="17"/>
                    <a:pt x="74" y="16"/>
                    <a:pt x="74" y="16"/>
                  </a:cubicBezTo>
                  <a:cubicBezTo>
                    <a:pt x="74" y="16"/>
                    <a:pt x="75" y="19"/>
                    <a:pt x="74" y="20"/>
                  </a:cubicBezTo>
                  <a:cubicBezTo>
                    <a:pt x="74" y="21"/>
                    <a:pt x="74" y="24"/>
                    <a:pt x="74" y="24"/>
                  </a:cubicBezTo>
                  <a:cubicBezTo>
                    <a:pt x="74" y="24"/>
                    <a:pt x="74" y="25"/>
                    <a:pt x="74" y="26"/>
                  </a:cubicBezTo>
                  <a:cubicBezTo>
                    <a:pt x="75" y="28"/>
                    <a:pt x="76" y="28"/>
                    <a:pt x="76" y="30"/>
                  </a:cubicBezTo>
                  <a:cubicBezTo>
                    <a:pt x="77" y="31"/>
                    <a:pt x="76" y="31"/>
                    <a:pt x="77" y="32"/>
                  </a:cubicBezTo>
                  <a:cubicBezTo>
                    <a:pt x="78" y="33"/>
                    <a:pt x="79" y="35"/>
                    <a:pt x="80" y="35"/>
                  </a:cubicBezTo>
                  <a:cubicBezTo>
                    <a:pt x="81" y="35"/>
                    <a:pt x="82" y="35"/>
                    <a:pt x="85" y="36"/>
                  </a:cubicBezTo>
                  <a:cubicBezTo>
                    <a:pt x="88" y="38"/>
                    <a:pt x="89" y="38"/>
                    <a:pt x="90" y="39"/>
                  </a:cubicBezTo>
                  <a:cubicBezTo>
                    <a:pt x="92" y="40"/>
                    <a:pt x="91" y="39"/>
                    <a:pt x="94" y="40"/>
                  </a:cubicBezTo>
                  <a:cubicBezTo>
                    <a:pt x="98" y="41"/>
                    <a:pt x="97" y="40"/>
                    <a:pt x="98" y="41"/>
                  </a:cubicBezTo>
                  <a:cubicBezTo>
                    <a:pt x="99" y="41"/>
                    <a:pt x="98" y="40"/>
                    <a:pt x="100" y="41"/>
                  </a:cubicBezTo>
                  <a:cubicBezTo>
                    <a:pt x="103" y="41"/>
                    <a:pt x="105" y="42"/>
                    <a:pt x="105" y="42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1" y="51"/>
                    <a:pt x="103" y="52"/>
                  </a:cubicBezTo>
                  <a:cubicBezTo>
                    <a:pt x="105" y="53"/>
                    <a:pt x="109" y="54"/>
                    <a:pt x="109" y="54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56"/>
                    <a:pt x="110" y="59"/>
                    <a:pt x="109" y="60"/>
                  </a:cubicBezTo>
                  <a:cubicBezTo>
                    <a:pt x="108" y="60"/>
                    <a:pt x="105" y="60"/>
                    <a:pt x="105" y="60"/>
                  </a:cubicBezTo>
                  <a:cubicBezTo>
                    <a:pt x="105" y="60"/>
                    <a:pt x="104" y="63"/>
                    <a:pt x="106" y="63"/>
                  </a:cubicBezTo>
                  <a:cubicBezTo>
                    <a:pt x="107" y="64"/>
                    <a:pt x="109" y="64"/>
                    <a:pt x="110" y="64"/>
                  </a:cubicBezTo>
                  <a:cubicBezTo>
                    <a:pt x="111" y="64"/>
                    <a:pt x="113" y="65"/>
                    <a:pt x="113" y="65"/>
                  </a:cubicBezTo>
                  <a:cubicBezTo>
                    <a:pt x="113" y="65"/>
                    <a:pt x="114" y="65"/>
                    <a:pt x="115" y="66"/>
                  </a:cubicBezTo>
                  <a:cubicBezTo>
                    <a:pt x="115" y="68"/>
                    <a:pt x="116" y="69"/>
                    <a:pt x="117" y="69"/>
                  </a:cubicBezTo>
                  <a:cubicBezTo>
                    <a:pt x="118" y="69"/>
                    <a:pt x="120" y="69"/>
                    <a:pt x="121" y="69"/>
                  </a:cubicBezTo>
                  <a:cubicBezTo>
                    <a:pt x="122" y="69"/>
                    <a:pt x="122" y="68"/>
                    <a:pt x="123" y="68"/>
                  </a:cubicBezTo>
                  <a:cubicBezTo>
                    <a:pt x="124" y="69"/>
                    <a:pt x="130" y="68"/>
                    <a:pt x="130" y="68"/>
                  </a:cubicBezTo>
                  <a:cubicBezTo>
                    <a:pt x="130" y="68"/>
                    <a:pt x="130" y="68"/>
                    <a:pt x="131" y="70"/>
                  </a:cubicBezTo>
                  <a:cubicBezTo>
                    <a:pt x="133" y="73"/>
                    <a:pt x="136" y="74"/>
                    <a:pt x="136" y="74"/>
                  </a:cubicBezTo>
                  <a:cubicBezTo>
                    <a:pt x="136" y="74"/>
                    <a:pt x="137" y="75"/>
                    <a:pt x="137" y="74"/>
                  </a:cubicBezTo>
                  <a:cubicBezTo>
                    <a:pt x="137" y="73"/>
                    <a:pt x="138" y="72"/>
                    <a:pt x="138" y="72"/>
                  </a:cubicBezTo>
                  <a:cubicBezTo>
                    <a:pt x="138" y="72"/>
                    <a:pt x="140" y="69"/>
                    <a:pt x="140" y="68"/>
                  </a:cubicBezTo>
                  <a:cubicBezTo>
                    <a:pt x="141" y="67"/>
                    <a:pt x="142" y="64"/>
                    <a:pt x="143" y="64"/>
                  </a:cubicBezTo>
                  <a:cubicBezTo>
                    <a:pt x="144" y="63"/>
                    <a:pt x="147" y="61"/>
                    <a:pt x="147" y="61"/>
                  </a:cubicBezTo>
                  <a:cubicBezTo>
                    <a:pt x="147" y="61"/>
                    <a:pt x="147" y="60"/>
                    <a:pt x="149" y="61"/>
                  </a:cubicBezTo>
                  <a:cubicBezTo>
                    <a:pt x="150" y="63"/>
                    <a:pt x="153" y="65"/>
                    <a:pt x="153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58" y="65"/>
                    <a:pt x="161" y="66"/>
                    <a:pt x="161" y="67"/>
                  </a:cubicBezTo>
                  <a:cubicBezTo>
                    <a:pt x="161" y="68"/>
                    <a:pt x="160" y="68"/>
                    <a:pt x="158" y="69"/>
                  </a:cubicBezTo>
                  <a:cubicBezTo>
                    <a:pt x="157" y="69"/>
                    <a:pt x="154" y="66"/>
                    <a:pt x="154" y="67"/>
                  </a:cubicBezTo>
                  <a:cubicBezTo>
                    <a:pt x="153" y="68"/>
                    <a:pt x="153" y="70"/>
                    <a:pt x="153" y="70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74"/>
                    <a:pt x="155" y="76"/>
                    <a:pt x="155" y="77"/>
                  </a:cubicBezTo>
                  <a:cubicBezTo>
                    <a:pt x="155" y="78"/>
                    <a:pt x="155" y="80"/>
                    <a:pt x="155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0" y="91"/>
                    <a:pt x="160" y="91"/>
                    <a:pt x="160" y="91"/>
                  </a:cubicBezTo>
                  <a:cubicBezTo>
                    <a:pt x="160" y="91"/>
                    <a:pt x="161" y="94"/>
                    <a:pt x="160" y="94"/>
                  </a:cubicBezTo>
                  <a:cubicBezTo>
                    <a:pt x="159" y="94"/>
                    <a:pt x="156" y="96"/>
                    <a:pt x="156" y="96"/>
                  </a:cubicBezTo>
                  <a:cubicBezTo>
                    <a:pt x="154" y="99"/>
                    <a:pt x="154" y="99"/>
                    <a:pt x="154" y="99"/>
                  </a:cubicBezTo>
                  <a:cubicBezTo>
                    <a:pt x="154" y="99"/>
                    <a:pt x="154" y="103"/>
                    <a:pt x="154" y="104"/>
                  </a:cubicBezTo>
                  <a:cubicBezTo>
                    <a:pt x="155" y="106"/>
                    <a:pt x="154" y="109"/>
                    <a:pt x="154" y="109"/>
                  </a:cubicBezTo>
                  <a:cubicBezTo>
                    <a:pt x="154" y="109"/>
                    <a:pt x="154" y="111"/>
                    <a:pt x="155" y="112"/>
                  </a:cubicBezTo>
                  <a:cubicBezTo>
                    <a:pt x="156" y="113"/>
                    <a:pt x="157" y="115"/>
                    <a:pt x="157" y="115"/>
                  </a:cubicBezTo>
                  <a:cubicBezTo>
                    <a:pt x="157" y="115"/>
                    <a:pt x="158" y="116"/>
                    <a:pt x="159" y="118"/>
                  </a:cubicBezTo>
                  <a:cubicBezTo>
                    <a:pt x="160" y="120"/>
                    <a:pt x="164" y="125"/>
                    <a:pt x="164" y="125"/>
                  </a:cubicBezTo>
                  <a:cubicBezTo>
                    <a:pt x="164" y="125"/>
                    <a:pt x="167" y="126"/>
                    <a:pt x="168" y="126"/>
                  </a:cubicBezTo>
                  <a:cubicBezTo>
                    <a:pt x="168" y="126"/>
                    <a:pt x="172" y="128"/>
                    <a:pt x="172" y="128"/>
                  </a:cubicBezTo>
                  <a:cubicBezTo>
                    <a:pt x="172" y="128"/>
                    <a:pt x="174" y="128"/>
                    <a:pt x="174" y="129"/>
                  </a:cubicBezTo>
                  <a:cubicBezTo>
                    <a:pt x="174" y="129"/>
                    <a:pt x="178" y="135"/>
                    <a:pt x="178" y="135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6" y="136"/>
                    <a:pt x="186" y="136"/>
                    <a:pt x="186" y="136"/>
                  </a:cubicBezTo>
                  <a:cubicBezTo>
                    <a:pt x="186" y="136"/>
                    <a:pt x="185" y="141"/>
                    <a:pt x="184" y="142"/>
                  </a:cubicBezTo>
                  <a:cubicBezTo>
                    <a:pt x="183" y="143"/>
                    <a:pt x="180" y="147"/>
                    <a:pt x="180" y="147"/>
                  </a:cubicBezTo>
                  <a:cubicBezTo>
                    <a:pt x="180" y="147"/>
                    <a:pt x="178" y="149"/>
                    <a:pt x="178" y="151"/>
                  </a:cubicBezTo>
                  <a:cubicBezTo>
                    <a:pt x="179" y="152"/>
                    <a:pt x="179" y="155"/>
                    <a:pt x="179" y="155"/>
                  </a:cubicBezTo>
                  <a:cubicBezTo>
                    <a:pt x="179" y="155"/>
                    <a:pt x="177" y="157"/>
                    <a:pt x="176" y="157"/>
                  </a:cubicBezTo>
                  <a:cubicBezTo>
                    <a:pt x="175" y="157"/>
                    <a:pt x="173" y="157"/>
                    <a:pt x="172" y="158"/>
                  </a:cubicBezTo>
                  <a:cubicBezTo>
                    <a:pt x="171" y="158"/>
                    <a:pt x="170" y="159"/>
                    <a:pt x="170" y="159"/>
                  </a:cubicBezTo>
                  <a:cubicBezTo>
                    <a:pt x="169" y="160"/>
                    <a:pt x="167" y="162"/>
                    <a:pt x="167" y="162"/>
                  </a:cubicBezTo>
                  <a:cubicBezTo>
                    <a:pt x="169" y="165"/>
                    <a:pt x="169" y="165"/>
                    <a:pt x="169" y="165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70" y="175"/>
                    <a:pt x="170" y="175"/>
                    <a:pt x="170" y="175"/>
                  </a:cubicBezTo>
                  <a:cubicBezTo>
                    <a:pt x="170" y="175"/>
                    <a:pt x="173" y="176"/>
                    <a:pt x="173" y="177"/>
                  </a:cubicBezTo>
                  <a:cubicBezTo>
                    <a:pt x="174" y="177"/>
                    <a:pt x="175" y="180"/>
                    <a:pt x="175" y="180"/>
                  </a:cubicBezTo>
                  <a:cubicBezTo>
                    <a:pt x="174" y="182"/>
                    <a:pt x="174" y="182"/>
                    <a:pt x="174" y="182"/>
                  </a:cubicBezTo>
                  <a:cubicBezTo>
                    <a:pt x="173" y="185"/>
                    <a:pt x="173" y="185"/>
                    <a:pt x="173" y="185"/>
                  </a:cubicBezTo>
                  <a:cubicBezTo>
                    <a:pt x="173" y="185"/>
                    <a:pt x="172" y="187"/>
                    <a:pt x="171" y="188"/>
                  </a:cubicBezTo>
                  <a:cubicBezTo>
                    <a:pt x="169" y="188"/>
                    <a:pt x="166" y="188"/>
                    <a:pt x="166" y="188"/>
                  </a:cubicBezTo>
                  <a:cubicBezTo>
                    <a:pt x="166" y="188"/>
                    <a:pt x="166" y="187"/>
                    <a:pt x="164" y="188"/>
                  </a:cubicBezTo>
                  <a:cubicBezTo>
                    <a:pt x="162" y="188"/>
                    <a:pt x="160" y="190"/>
                    <a:pt x="160" y="190"/>
                  </a:cubicBezTo>
                  <a:cubicBezTo>
                    <a:pt x="160" y="190"/>
                    <a:pt x="160" y="190"/>
                    <a:pt x="159" y="191"/>
                  </a:cubicBezTo>
                  <a:cubicBezTo>
                    <a:pt x="157" y="191"/>
                    <a:pt x="156" y="191"/>
                    <a:pt x="155" y="191"/>
                  </a:cubicBezTo>
                  <a:cubicBezTo>
                    <a:pt x="154" y="191"/>
                    <a:pt x="152" y="190"/>
                    <a:pt x="152" y="190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50" y="193"/>
                    <a:pt x="148" y="194"/>
                    <a:pt x="147" y="194"/>
                  </a:cubicBezTo>
                  <a:cubicBezTo>
                    <a:pt x="147" y="194"/>
                    <a:pt x="144" y="198"/>
                    <a:pt x="144" y="198"/>
                  </a:cubicBezTo>
                  <a:cubicBezTo>
                    <a:pt x="144" y="198"/>
                    <a:pt x="144" y="198"/>
                    <a:pt x="143" y="198"/>
                  </a:cubicBezTo>
                  <a:cubicBezTo>
                    <a:pt x="141" y="198"/>
                    <a:pt x="139" y="197"/>
                    <a:pt x="139" y="197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6" y="194"/>
                    <a:pt x="137" y="194"/>
                    <a:pt x="139" y="192"/>
                  </a:cubicBezTo>
                  <a:cubicBezTo>
                    <a:pt x="140" y="191"/>
                    <a:pt x="140" y="191"/>
                    <a:pt x="140" y="190"/>
                  </a:cubicBezTo>
                  <a:cubicBezTo>
                    <a:pt x="139" y="188"/>
                    <a:pt x="138" y="186"/>
                    <a:pt x="139" y="186"/>
                  </a:cubicBezTo>
                  <a:cubicBezTo>
                    <a:pt x="140" y="185"/>
                    <a:pt x="141" y="186"/>
                    <a:pt x="142" y="184"/>
                  </a:cubicBezTo>
                  <a:cubicBezTo>
                    <a:pt x="142" y="183"/>
                    <a:pt x="142" y="182"/>
                    <a:pt x="142" y="180"/>
                  </a:cubicBezTo>
                  <a:cubicBezTo>
                    <a:pt x="142" y="179"/>
                    <a:pt x="142" y="177"/>
                    <a:pt x="143" y="177"/>
                  </a:cubicBezTo>
                  <a:cubicBezTo>
                    <a:pt x="144" y="176"/>
                    <a:pt x="144" y="175"/>
                    <a:pt x="144" y="175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6" y="175"/>
                    <a:pt x="136" y="173"/>
                    <a:pt x="134" y="173"/>
                  </a:cubicBezTo>
                  <a:cubicBezTo>
                    <a:pt x="132" y="172"/>
                    <a:pt x="128" y="172"/>
                    <a:pt x="128" y="172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19" y="166"/>
                    <a:pt x="119" y="166"/>
                    <a:pt x="119" y="166"/>
                  </a:cubicBezTo>
                  <a:cubicBezTo>
                    <a:pt x="119" y="166"/>
                    <a:pt x="118" y="162"/>
                    <a:pt x="117" y="161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1" y="156"/>
                    <a:pt x="111" y="156"/>
                    <a:pt x="111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56"/>
                    <a:pt x="107" y="156"/>
                    <a:pt x="105" y="155"/>
                  </a:cubicBezTo>
                  <a:cubicBezTo>
                    <a:pt x="102" y="154"/>
                    <a:pt x="101" y="151"/>
                    <a:pt x="101" y="151"/>
                  </a:cubicBezTo>
                  <a:cubicBezTo>
                    <a:pt x="101" y="151"/>
                    <a:pt x="101" y="149"/>
                    <a:pt x="99" y="150"/>
                  </a:cubicBezTo>
                  <a:cubicBezTo>
                    <a:pt x="97" y="152"/>
                    <a:pt x="95" y="152"/>
                    <a:pt x="94" y="153"/>
                  </a:cubicBezTo>
                  <a:cubicBezTo>
                    <a:pt x="94" y="153"/>
                    <a:pt x="93" y="153"/>
                    <a:pt x="92" y="154"/>
                  </a:cubicBezTo>
                  <a:cubicBezTo>
                    <a:pt x="92" y="155"/>
                    <a:pt x="91" y="155"/>
                    <a:pt x="93" y="157"/>
                  </a:cubicBezTo>
                  <a:cubicBezTo>
                    <a:pt x="94" y="158"/>
                    <a:pt x="95" y="159"/>
                    <a:pt x="95" y="159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3"/>
                    <a:pt x="89" y="173"/>
                    <a:pt x="89" y="173"/>
                  </a:cubicBezTo>
                  <a:cubicBezTo>
                    <a:pt x="89" y="173"/>
                    <a:pt x="91" y="173"/>
                    <a:pt x="88" y="174"/>
                  </a:cubicBezTo>
                  <a:cubicBezTo>
                    <a:pt x="86" y="175"/>
                    <a:pt x="86" y="176"/>
                    <a:pt x="85" y="176"/>
                  </a:cubicBezTo>
                  <a:cubicBezTo>
                    <a:pt x="85" y="175"/>
                    <a:pt x="84" y="174"/>
                    <a:pt x="82" y="173"/>
                  </a:cubicBezTo>
                  <a:cubicBezTo>
                    <a:pt x="81" y="172"/>
                    <a:pt x="81" y="172"/>
                    <a:pt x="81" y="172"/>
                  </a:cubicBezTo>
                  <a:cubicBezTo>
                    <a:pt x="81" y="172"/>
                    <a:pt x="81" y="172"/>
                    <a:pt x="80" y="171"/>
                  </a:cubicBezTo>
                  <a:cubicBezTo>
                    <a:pt x="80" y="171"/>
                    <a:pt x="80" y="171"/>
                    <a:pt x="80" y="171"/>
                  </a:cubicBezTo>
                  <a:cubicBezTo>
                    <a:pt x="80" y="171"/>
                    <a:pt x="80" y="170"/>
                    <a:pt x="78" y="170"/>
                  </a:cubicBezTo>
                  <a:cubicBezTo>
                    <a:pt x="77" y="170"/>
                    <a:pt x="75" y="168"/>
                    <a:pt x="75" y="168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2" y="168"/>
                    <a:pt x="69" y="165"/>
                    <a:pt x="69" y="165"/>
                  </a:cubicBezTo>
                  <a:cubicBezTo>
                    <a:pt x="68" y="165"/>
                    <a:pt x="65" y="164"/>
                    <a:pt x="65" y="164"/>
                  </a:cubicBezTo>
                  <a:cubicBezTo>
                    <a:pt x="65" y="162"/>
                    <a:pt x="65" y="162"/>
                    <a:pt x="65" y="162"/>
                  </a:cubicBezTo>
                  <a:cubicBezTo>
                    <a:pt x="65" y="162"/>
                    <a:pt x="64" y="162"/>
                    <a:pt x="64" y="162"/>
                  </a:cubicBezTo>
                  <a:cubicBezTo>
                    <a:pt x="63" y="162"/>
                    <a:pt x="62" y="163"/>
                    <a:pt x="62" y="163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9" y="164"/>
                    <a:pt x="57" y="164"/>
                    <a:pt x="57" y="164"/>
                  </a:cubicBezTo>
                  <a:cubicBezTo>
                    <a:pt x="56" y="163"/>
                    <a:pt x="55" y="161"/>
                    <a:pt x="55" y="161"/>
                  </a:cubicBezTo>
                  <a:cubicBezTo>
                    <a:pt x="55" y="161"/>
                    <a:pt x="55" y="161"/>
                    <a:pt x="54" y="161"/>
                  </a:cubicBezTo>
                  <a:cubicBezTo>
                    <a:pt x="53" y="162"/>
                    <a:pt x="55" y="163"/>
                    <a:pt x="53" y="162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5" y="157"/>
                    <a:pt x="45" y="157"/>
                  </a:cubicBezTo>
                  <a:cubicBezTo>
                    <a:pt x="45" y="157"/>
                    <a:pt x="45" y="155"/>
                    <a:pt x="45" y="155"/>
                  </a:cubicBezTo>
                  <a:cubicBezTo>
                    <a:pt x="44" y="155"/>
                    <a:pt x="41" y="154"/>
                    <a:pt x="41" y="154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39" y="152"/>
                    <a:pt x="37" y="151"/>
                    <a:pt x="37" y="151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48"/>
                    <a:pt x="31" y="147"/>
                    <a:pt x="31" y="147"/>
                  </a:cubicBezTo>
                  <a:cubicBezTo>
                    <a:pt x="32" y="147"/>
                    <a:pt x="32" y="145"/>
                    <a:pt x="32" y="145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32" y="144"/>
                    <a:pt x="34" y="144"/>
                    <a:pt x="34" y="144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6" y="141"/>
                    <a:pt x="37" y="141"/>
                  </a:cubicBezTo>
                  <a:cubicBezTo>
                    <a:pt x="39" y="142"/>
                    <a:pt x="40" y="142"/>
                    <a:pt x="41" y="142"/>
                  </a:cubicBezTo>
                  <a:cubicBezTo>
                    <a:pt x="42" y="142"/>
                    <a:pt x="43" y="144"/>
                    <a:pt x="43" y="140"/>
                  </a:cubicBezTo>
                  <a:cubicBezTo>
                    <a:pt x="43" y="137"/>
                    <a:pt x="43" y="136"/>
                    <a:pt x="43" y="136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8" y="131"/>
                    <a:pt x="37" y="129"/>
                  </a:cubicBezTo>
                  <a:cubicBezTo>
                    <a:pt x="36" y="128"/>
                    <a:pt x="35" y="127"/>
                    <a:pt x="35" y="127"/>
                  </a:cubicBezTo>
                  <a:cubicBezTo>
                    <a:pt x="34" y="127"/>
                    <a:pt x="32" y="125"/>
                    <a:pt x="32" y="125"/>
                  </a:cubicBezTo>
                  <a:cubicBezTo>
                    <a:pt x="31" y="124"/>
                    <a:pt x="30" y="123"/>
                    <a:pt x="30" y="123"/>
                  </a:cubicBezTo>
                  <a:cubicBezTo>
                    <a:pt x="30" y="123"/>
                    <a:pt x="30" y="121"/>
                    <a:pt x="30" y="120"/>
                  </a:cubicBezTo>
                  <a:cubicBezTo>
                    <a:pt x="31" y="120"/>
                    <a:pt x="31" y="120"/>
                    <a:pt x="32" y="120"/>
                  </a:cubicBezTo>
                  <a:cubicBezTo>
                    <a:pt x="33" y="121"/>
                    <a:pt x="34" y="121"/>
                    <a:pt x="35" y="121"/>
                  </a:cubicBezTo>
                  <a:cubicBezTo>
                    <a:pt x="36" y="121"/>
                    <a:pt x="37" y="121"/>
                    <a:pt x="38" y="121"/>
                  </a:cubicBezTo>
                  <a:cubicBezTo>
                    <a:pt x="38" y="121"/>
                    <a:pt x="41" y="120"/>
                    <a:pt x="41" y="120"/>
                  </a:cubicBezTo>
                  <a:cubicBezTo>
                    <a:pt x="42" y="120"/>
                    <a:pt x="42" y="118"/>
                    <a:pt x="43" y="118"/>
                  </a:cubicBezTo>
                  <a:cubicBezTo>
                    <a:pt x="43" y="118"/>
                    <a:pt x="44" y="117"/>
                    <a:pt x="43" y="116"/>
                  </a:cubicBezTo>
                  <a:cubicBezTo>
                    <a:pt x="43" y="116"/>
                    <a:pt x="41" y="115"/>
                    <a:pt x="41" y="115"/>
                  </a:cubicBezTo>
                  <a:cubicBezTo>
                    <a:pt x="40" y="115"/>
                    <a:pt x="39" y="114"/>
                    <a:pt x="39" y="113"/>
                  </a:cubicBezTo>
                  <a:cubicBezTo>
                    <a:pt x="38" y="113"/>
                    <a:pt x="37" y="112"/>
                    <a:pt x="37" y="111"/>
                  </a:cubicBezTo>
                  <a:cubicBezTo>
                    <a:pt x="36" y="111"/>
                    <a:pt x="36" y="112"/>
                    <a:pt x="35" y="112"/>
                  </a:cubicBezTo>
                  <a:cubicBezTo>
                    <a:pt x="34" y="111"/>
                    <a:pt x="33" y="110"/>
                    <a:pt x="32" y="109"/>
                  </a:cubicBezTo>
                  <a:cubicBezTo>
                    <a:pt x="32" y="108"/>
                    <a:pt x="32" y="108"/>
                    <a:pt x="31" y="107"/>
                  </a:cubicBezTo>
                  <a:cubicBezTo>
                    <a:pt x="30" y="107"/>
                    <a:pt x="29" y="106"/>
                    <a:pt x="28" y="106"/>
                  </a:cubicBezTo>
                  <a:cubicBezTo>
                    <a:pt x="27" y="106"/>
                    <a:pt x="27" y="107"/>
                    <a:pt x="25" y="106"/>
                  </a:cubicBezTo>
                  <a:cubicBezTo>
                    <a:pt x="23" y="106"/>
                    <a:pt x="21" y="105"/>
                    <a:pt x="21" y="104"/>
                  </a:cubicBezTo>
                  <a:cubicBezTo>
                    <a:pt x="22" y="103"/>
                    <a:pt x="21" y="103"/>
                    <a:pt x="22" y="102"/>
                  </a:cubicBezTo>
                  <a:cubicBezTo>
                    <a:pt x="22" y="101"/>
                    <a:pt x="22" y="99"/>
                    <a:pt x="22" y="98"/>
                  </a:cubicBezTo>
                  <a:cubicBezTo>
                    <a:pt x="22" y="97"/>
                    <a:pt x="21" y="98"/>
                    <a:pt x="21" y="95"/>
                  </a:cubicBezTo>
                  <a:cubicBezTo>
                    <a:pt x="20" y="92"/>
                    <a:pt x="22" y="93"/>
                    <a:pt x="22" y="93"/>
                  </a:cubicBezTo>
                  <a:cubicBezTo>
                    <a:pt x="22" y="93"/>
                    <a:pt x="23" y="91"/>
                    <a:pt x="23" y="90"/>
                  </a:cubicBezTo>
                  <a:cubicBezTo>
                    <a:pt x="23" y="90"/>
                    <a:pt x="24" y="87"/>
                    <a:pt x="24" y="87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3"/>
                    <a:pt x="17" y="73"/>
                  </a:cubicBezTo>
                  <a:cubicBezTo>
                    <a:pt x="17" y="73"/>
                    <a:pt x="16" y="74"/>
                    <a:pt x="15" y="7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5" y="65"/>
                    <a:pt x="14" y="63"/>
                  </a:cubicBezTo>
                  <a:cubicBezTo>
                    <a:pt x="13" y="62"/>
                    <a:pt x="12" y="61"/>
                    <a:pt x="12" y="61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8" y="59"/>
                    <a:pt x="20" y="59"/>
                  </a:cubicBezTo>
                  <a:cubicBezTo>
                    <a:pt x="21" y="59"/>
                    <a:pt x="20" y="59"/>
                    <a:pt x="22" y="58"/>
                  </a:cubicBezTo>
                  <a:cubicBezTo>
                    <a:pt x="24" y="58"/>
                    <a:pt x="27" y="55"/>
                    <a:pt x="27" y="55"/>
                  </a:cubicBezTo>
                  <a:cubicBezTo>
                    <a:pt x="27" y="55"/>
                    <a:pt x="25" y="53"/>
                    <a:pt x="24" y="53"/>
                  </a:cubicBezTo>
                  <a:cubicBezTo>
                    <a:pt x="23" y="54"/>
                    <a:pt x="24" y="54"/>
                    <a:pt x="21" y="54"/>
                  </a:cubicBezTo>
                  <a:cubicBezTo>
                    <a:pt x="18" y="53"/>
                    <a:pt x="17" y="52"/>
                    <a:pt x="17" y="52"/>
                  </a:cubicBezTo>
                  <a:cubicBezTo>
                    <a:pt x="17" y="52"/>
                    <a:pt x="16" y="52"/>
                    <a:pt x="15" y="52"/>
                  </a:cubicBezTo>
                  <a:cubicBezTo>
                    <a:pt x="14" y="52"/>
                    <a:pt x="14" y="52"/>
                    <a:pt x="13" y="51"/>
                  </a:cubicBezTo>
                  <a:cubicBezTo>
                    <a:pt x="11" y="49"/>
                    <a:pt x="9" y="47"/>
                    <a:pt x="9" y="47"/>
                  </a:cubicBezTo>
                  <a:cubicBezTo>
                    <a:pt x="9" y="47"/>
                    <a:pt x="7" y="48"/>
                    <a:pt x="7" y="47"/>
                  </a:cubicBezTo>
                  <a:cubicBezTo>
                    <a:pt x="7" y="46"/>
                    <a:pt x="8" y="45"/>
                    <a:pt x="8" y="45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9" y="43"/>
                    <a:pt x="10" y="42"/>
                  </a:cubicBezTo>
                  <a:cubicBezTo>
                    <a:pt x="11" y="42"/>
                    <a:pt x="11" y="39"/>
                    <a:pt x="10" y="39"/>
                  </a:cubicBezTo>
                  <a:cubicBezTo>
                    <a:pt x="9" y="39"/>
                    <a:pt x="8" y="38"/>
                    <a:pt x="7" y="39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7"/>
                    <a:pt x="1" y="37"/>
                    <a:pt x="3" y="36"/>
                  </a:cubicBezTo>
                  <a:cubicBezTo>
                    <a:pt x="4" y="36"/>
                    <a:pt x="5" y="34"/>
                    <a:pt x="5" y="34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10" y="15"/>
                    <a:pt x="11" y="14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6085387" y="4273814"/>
              <a:ext cx="533270" cy="325323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1"/>
            <p:cNvSpPr>
              <a:spLocks/>
            </p:cNvSpPr>
            <p:nvPr/>
          </p:nvSpPr>
          <p:spPr bwMode="auto">
            <a:xfrm>
              <a:off x="7533684" y="2475904"/>
              <a:ext cx="668445" cy="400175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1"/>
            <p:cNvSpPr>
              <a:spLocks noEditPoints="1"/>
            </p:cNvSpPr>
            <p:nvPr/>
          </p:nvSpPr>
          <p:spPr bwMode="auto">
            <a:xfrm>
              <a:off x="7238082" y="4638002"/>
              <a:ext cx="485737" cy="416010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6349794" y="2675992"/>
              <a:ext cx="435232" cy="499499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4"/>
            <p:cNvSpPr>
              <a:spLocks noEditPoints="1"/>
            </p:cNvSpPr>
            <p:nvPr/>
          </p:nvSpPr>
          <p:spPr bwMode="auto">
            <a:xfrm>
              <a:off x="5864057" y="3317999"/>
              <a:ext cx="418892" cy="47502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7"/>
            <p:cNvSpPr>
              <a:spLocks/>
            </p:cNvSpPr>
            <p:nvPr/>
          </p:nvSpPr>
          <p:spPr bwMode="auto">
            <a:xfrm>
              <a:off x="10642694" y="4459507"/>
              <a:ext cx="519902" cy="355551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9"/>
            <p:cNvSpPr>
              <a:spLocks/>
            </p:cNvSpPr>
            <p:nvPr/>
          </p:nvSpPr>
          <p:spPr bwMode="auto">
            <a:xfrm>
              <a:off x="7258878" y="4040618"/>
              <a:ext cx="739745" cy="508137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7854537" y="2711979"/>
              <a:ext cx="886803" cy="806108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8374438" y="3912505"/>
              <a:ext cx="478310" cy="454875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auto">
            <a:xfrm>
              <a:off x="5767504" y="3662035"/>
              <a:ext cx="398096" cy="325323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1"/>
            <p:cNvSpPr>
              <a:spLocks/>
            </p:cNvSpPr>
            <p:nvPr/>
          </p:nvSpPr>
          <p:spPr bwMode="auto">
            <a:xfrm>
              <a:off x="6768686" y="3734009"/>
              <a:ext cx="739745" cy="397296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3"/>
            <p:cNvSpPr>
              <a:spLocks noEditPoints="1"/>
            </p:cNvSpPr>
            <p:nvPr/>
          </p:nvSpPr>
          <p:spPr bwMode="auto">
            <a:xfrm>
              <a:off x="10146559" y="4265176"/>
              <a:ext cx="895715" cy="319565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1"/>
            <p:cNvSpPr>
              <a:spLocks/>
            </p:cNvSpPr>
            <p:nvPr/>
          </p:nvSpPr>
          <p:spPr bwMode="auto">
            <a:xfrm>
              <a:off x="7554480" y="2736450"/>
              <a:ext cx="558523" cy="417449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3"/>
            <p:cNvSpPr>
              <a:spLocks noEditPoints="1"/>
            </p:cNvSpPr>
            <p:nvPr/>
          </p:nvSpPr>
          <p:spPr bwMode="auto">
            <a:xfrm>
              <a:off x="7551509" y="2200964"/>
              <a:ext cx="542183" cy="358430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95"/>
            <p:cNvSpPr>
              <a:spLocks/>
            </p:cNvSpPr>
            <p:nvPr/>
          </p:nvSpPr>
          <p:spPr bwMode="auto">
            <a:xfrm>
              <a:off x="8061011" y="4609212"/>
              <a:ext cx="751629" cy="548441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2"/>
            <p:cNvSpPr>
              <a:spLocks noEditPoints="1"/>
            </p:cNvSpPr>
            <p:nvPr/>
          </p:nvSpPr>
          <p:spPr bwMode="auto">
            <a:xfrm>
              <a:off x="10855111" y="4262297"/>
              <a:ext cx="840755" cy="66647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1"/>
            <p:cNvSpPr>
              <a:spLocks noEditPoints="1"/>
            </p:cNvSpPr>
            <p:nvPr/>
          </p:nvSpPr>
          <p:spPr bwMode="auto">
            <a:xfrm>
              <a:off x="6492395" y="4053574"/>
              <a:ext cx="858580" cy="423207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 noEditPoints="1"/>
            </p:cNvSpPr>
            <p:nvPr/>
          </p:nvSpPr>
          <p:spPr bwMode="auto">
            <a:xfrm>
              <a:off x="4905953" y="3712417"/>
              <a:ext cx="1601297" cy="1607898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dk1"/>
                </a:solidFill>
              </a:endParaRPr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3785937" y="1471147"/>
              <a:ext cx="733804" cy="591626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6951394" y="3087683"/>
              <a:ext cx="1084366" cy="882400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9"/>
            <p:cNvSpPr>
              <a:spLocks/>
            </p:cNvSpPr>
            <p:nvPr/>
          </p:nvSpPr>
          <p:spPr bwMode="auto">
            <a:xfrm>
              <a:off x="4464780" y="2873201"/>
              <a:ext cx="510989" cy="561397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5"/>
            <p:cNvSpPr>
              <a:spLocks/>
            </p:cNvSpPr>
            <p:nvPr/>
          </p:nvSpPr>
          <p:spPr bwMode="auto">
            <a:xfrm>
              <a:off x="3971616" y="4923018"/>
              <a:ext cx="548125" cy="829140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8"/>
            <p:cNvSpPr>
              <a:spLocks noEditPoints="1"/>
            </p:cNvSpPr>
            <p:nvPr/>
          </p:nvSpPr>
          <p:spPr bwMode="auto">
            <a:xfrm>
              <a:off x="6116581" y="3130868"/>
              <a:ext cx="961074" cy="123363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dk1"/>
                </a:solidFill>
              </a:endParaRPr>
            </a:p>
          </p:txBody>
        </p:sp>
        <p:sp>
          <p:nvSpPr>
            <p:cNvPr id="39" name="Freeform 80"/>
            <p:cNvSpPr>
              <a:spLocks noEditPoints="1"/>
            </p:cNvSpPr>
            <p:nvPr/>
          </p:nvSpPr>
          <p:spPr bwMode="auto">
            <a:xfrm>
              <a:off x="6159659" y="4384653"/>
              <a:ext cx="1515141" cy="1675554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dk1"/>
                </a:solidFill>
              </a:endParaRPr>
            </a:p>
          </p:txBody>
        </p:sp>
        <p:sp>
          <p:nvSpPr>
            <p:cNvPr id="40" name="Freeform 86"/>
            <p:cNvSpPr>
              <a:spLocks/>
            </p:cNvSpPr>
            <p:nvPr/>
          </p:nvSpPr>
          <p:spPr bwMode="auto">
            <a:xfrm>
              <a:off x="7737188" y="3975841"/>
              <a:ext cx="1136356" cy="794593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0"/>
            <p:cNvSpPr>
              <a:spLocks/>
            </p:cNvSpPr>
            <p:nvPr/>
          </p:nvSpPr>
          <p:spPr bwMode="auto">
            <a:xfrm>
              <a:off x="7887216" y="3123670"/>
              <a:ext cx="1892441" cy="1275379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2"/>
            <p:cNvSpPr>
              <a:spLocks noEditPoints="1"/>
            </p:cNvSpPr>
            <p:nvPr/>
          </p:nvSpPr>
          <p:spPr bwMode="auto">
            <a:xfrm>
              <a:off x="6621627" y="773001"/>
              <a:ext cx="868978" cy="2288772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6"/>
            <p:cNvSpPr>
              <a:spLocks noEditPoints="1"/>
            </p:cNvSpPr>
            <p:nvPr/>
          </p:nvSpPr>
          <p:spPr bwMode="auto">
            <a:xfrm>
              <a:off x="6091329" y="364188"/>
              <a:ext cx="1657742" cy="2270059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2"/>
            <p:cNvSpPr>
              <a:spLocks noEditPoints="1"/>
            </p:cNvSpPr>
            <p:nvPr/>
          </p:nvSpPr>
          <p:spPr bwMode="auto">
            <a:xfrm>
              <a:off x="7634693" y="0"/>
              <a:ext cx="4557307" cy="4459507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9"/>
            <p:cNvSpPr>
              <a:spLocks noEditPoints="1"/>
            </p:cNvSpPr>
            <p:nvPr/>
          </p:nvSpPr>
          <p:spPr bwMode="auto">
            <a:xfrm>
              <a:off x="4803459" y="2128990"/>
              <a:ext cx="897201" cy="1643886"/>
            </a:xfrm>
            <a:custGeom>
              <a:avLst/>
              <a:gdLst>
                <a:gd name="T0" fmla="*/ 29 w 291"/>
                <a:gd name="T1" fmla="*/ 540 h 550"/>
                <a:gd name="T2" fmla="*/ 96 w 291"/>
                <a:gd name="T3" fmla="*/ 541 h 550"/>
                <a:gd name="T4" fmla="*/ 173 w 291"/>
                <a:gd name="T5" fmla="*/ 531 h 550"/>
                <a:gd name="T6" fmla="*/ 212 w 291"/>
                <a:gd name="T7" fmla="*/ 534 h 550"/>
                <a:gd name="T8" fmla="*/ 254 w 291"/>
                <a:gd name="T9" fmla="*/ 506 h 550"/>
                <a:gd name="T10" fmla="*/ 285 w 291"/>
                <a:gd name="T11" fmla="*/ 469 h 550"/>
                <a:gd name="T12" fmla="*/ 250 w 291"/>
                <a:gd name="T13" fmla="*/ 407 h 550"/>
                <a:gd name="T14" fmla="*/ 238 w 291"/>
                <a:gd name="T15" fmla="*/ 368 h 550"/>
                <a:gd name="T16" fmla="*/ 207 w 291"/>
                <a:gd name="T17" fmla="*/ 282 h 550"/>
                <a:gd name="T18" fmla="*/ 158 w 291"/>
                <a:gd name="T19" fmla="*/ 243 h 550"/>
                <a:gd name="T20" fmla="*/ 165 w 291"/>
                <a:gd name="T21" fmla="*/ 227 h 550"/>
                <a:gd name="T22" fmla="*/ 220 w 291"/>
                <a:gd name="T23" fmla="*/ 173 h 550"/>
                <a:gd name="T24" fmla="*/ 167 w 291"/>
                <a:gd name="T25" fmla="*/ 157 h 550"/>
                <a:gd name="T26" fmla="*/ 143 w 291"/>
                <a:gd name="T27" fmla="*/ 156 h 550"/>
                <a:gd name="T28" fmla="*/ 166 w 291"/>
                <a:gd name="T29" fmla="*/ 136 h 550"/>
                <a:gd name="T30" fmla="*/ 157 w 291"/>
                <a:gd name="T31" fmla="*/ 107 h 550"/>
                <a:gd name="T32" fmla="*/ 136 w 291"/>
                <a:gd name="T33" fmla="*/ 106 h 550"/>
                <a:gd name="T34" fmla="*/ 128 w 291"/>
                <a:gd name="T35" fmla="*/ 138 h 550"/>
                <a:gd name="T36" fmla="*/ 111 w 291"/>
                <a:gd name="T37" fmla="*/ 142 h 550"/>
                <a:gd name="T38" fmla="*/ 107 w 291"/>
                <a:gd name="T39" fmla="*/ 165 h 550"/>
                <a:gd name="T40" fmla="*/ 90 w 291"/>
                <a:gd name="T41" fmla="*/ 144 h 550"/>
                <a:gd name="T42" fmla="*/ 84 w 291"/>
                <a:gd name="T43" fmla="*/ 159 h 550"/>
                <a:gd name="T44" fmla="*/ 104 w 291"/>
                <a:gd name="T45" fmla="*/ 172 h 550"/>
                <a:gd name="T46" fmla="*/ 84 w 291"/>
                <a:gd name="T47" fmla="*/ 191 h 550"/>
                <a:gd name="T48" fmla="*/ 95 w 291"/>
                <a:gd name="T49" fmla="*/ 210 h 550"/>
                <a:gd name="T50" fmla="*/ 65 w 291"/>
                <a:gd name="T51" fmla="*/ 241 h 550"/>
                <a:gd name="T52" fmla="*/ 87 w 291"/>
                <a:gd name="T53" fmla="*/ 231 h 550"/>
                <a:gd name="T54" fmla="*/ 83 w 291"/>
                <a:gd name="T55" fmla="*/ 256 h 550"/>
                <a:gd name="T56" fmla="*/ 101 w 291"/>
                <a:gd name="T57" fmla="*/ 237 h 550"/>
                <a:gd name="T58" fmla="*/ 98 w 291"/>
                <a:gd name="T59" fmla="*/ 306 h 550"/>
                <a:gd name="T60" fmla="*/ 133 w 291"/>
                <a:gd name="T61" fmla="*/ 306 h 550"/>
                <a:gd name="T62" fmla="*/ 142 w 291"/>
                <a:gd name="T63" fmla="*/ 337 h 550"/>
                <a:gd name="T64" fmla="*/ 144 w 291"/>
                <a:gd name="T65" fmla="*/ 382 h 550"/>
                <a:gd name="T66" fmla="*/ 97 w 291"/>
                <a:gd name="T67" fmla="*/ 376 h 550"/>
                <a:gd name="T68" fmla="*/ 103 w 291"/>
                <a:gd name="T69" fmla="*/ 422 h 550"/>
                <a:gd name="T70" fmla="*/ 62 w 291"/>
                <a:gd name="T71" fmla="*/ 461 h 550"/>
                <a:gd name="T72" fmla="*/ 101 w 291"/>
                <a:gd name="T73" fmla="*/ 472 h 550"/>
                <a:gd name="T74" fmla="*/ 139 w 291"/>
                <a:gd name="T75" fmla="*/ 482 h 550"/>
                <a:gd name="T76" fmla="*/ 50 w 291"/>
                <a:gd name="T77" fmla="*/ 266 h 550"/>
                <a:gd name="T78" fmla="*/ 80 w 291"/>
                <a:gd name="T79" fmla="*/ 314 h 550"/>
                <a:gd name="T80" fmla="*/ 41 w 291"/>
                <a:gd name="T81" fmla="*/ 324 h 550"/>
                <a:gd name="T82" fmla="*/ 13 w 291"/>
                <a:gd name="T83" fmla="*/ 287 h 550"/>
                <a:gd name="T84" fmla="*/ 75 w 291"/>
                <a:gd name="T85" fmla="*/ 227 h 550"/>
                <a:gd name="T86" fmla="*/ 103 w 291"/>
                <a:gd name="T87" fmla="*/ 263 h 550"/>
                <a:gd name="T88" fmla="*/ 65 w 291"/>
                <a:gd name="T89" fmla="*/ 199 h 550"/>
                <a:gd name="T90" fmla="*/ 78 w 291"/>
                <a:gd name="T91" fmla="*/ 171 h 550"/>
                <a:gd name="T92" fmla="*/ 46 w 291"/>
                <a:gd name="T93" fmla="*/ 177 h 550"/>
                <a:gd name="T94" fmla="*/ 59 w 291"/>
                <a:gd name="T95" fmla="*/ 158 h 550"/>
                <a:gd name="T96" fmla="*/ 69 w 291"/>
                <a:gd name="T97" fmla="*/ 132 h 550"/>
                <a:gd name="T98" fmla="*/ 80 w 291"/>
                <a:gd name="T99" fmla="*/ 106 h 550"/>
                <a:gd name="T100" fmla="*/ 94 w 291"/>
                <a:gd name="T101" fmla="*/ 116 h 550"/>
                <a:gd name="T102" fmla="*/ 267 w 291"/>
                <a:gd name="T103" fmla="*/ 15 h 550"/>
                <a:gd name="T104" fmla="*/ 245 w 291"/>
                <a:gd name="T105" fmla="*/ 27 h 550"/>
                <a:gd name="T106" fmla="*/ 269 w 291"/>
                <a:gd name="T107" fmla="*/ 2 h 550"/>
                <a:gd name="T108" fmla="*/ 259 w 291"/>
                <a:gd name="T109" fmla="*/ 29 h 550"/>
                <a:gd name="T110" fmla="*/ 243 w 291"/>
                <a:gd name="T111" fmla="*/ 64 h 550"/>
                <a:gd name="T112" fmla="*/ 221 w 291"/>
                <a:gd name="T113" fmla="*/ 72 h 550"/>
                <a:gd name="T114" fmla="*/ 205 w 291"/>
                <a:gd name="T115" fmla="*/ 80 h 550"/>
                <a:gd name="T116" fmla="*/ 204 w 291"/>
                <a:gd name="T117" fmla="*/ 75 h 550"/>
                <a:gd name="T118" fmla="*/ 191 w 291"/>
                <a:gd name="T119" fmla="*/ 91 h 550"/>
                <a:gd name="T120" fmla="*/ 187 w 291"/>
                <a:gd name="T121" fmla="*/ 9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550">
                  <a:moveTo>
                    <a:pt x="73" y="501"/>
                  </a:moveTo>
                  <a:cubicBezTo>
                    <a:pt x="69" y="504"/>
                    <a:pt x="69" y="504"/>
                    <a:pt x="69" y="504"/>
                  </a:cubicBezTo>
                  <a:cubicBezTo>
                    <a:pt x="69" y="508"/>
                    <a:pt x="69" y="508"/>
                    <a:pt x="69" y="508"/>
                  </a:cubicBezTo>
                  <a:cubicBezTo>
                    <a:pt x="67" y="512"/>
                    <a:pt x="67" y="512"/>
                    <a:pt x="67" y="512"/>
                  </a:cubicBezTo>
                  <a:cubicBezTo>
                    <a:pt x="67" y="512"/>
                    <a:pt x="65" y="513"/>
                    <a:pt x="65" y="514"/>
                  </a:cubicBezTo>
                  <a:cubicBezTo>
                    <a:pt x="64" y="515"/>
                    <a:pt x="60" y="518"/>
                    <a:pt x="60" y="518"/>
                  </a:cubicBezTo>
                  <a:cubicBezTo>
                    <a:pt x="60" y="518"/>
                    <a:pt x="60" y="519"/>
                    <a:pt x="59" y="519"/>
                  </a:cubicBezTo>
                  <a:cubicBezTo>
                    <a:pt x="58" y="519"/>
                    <a:pt x="51" y="522"/>
                    <a:pt x="51" y="522"/>
                  </a:cubicBezTo>
                  <a:cubicBezTo>
                    <a:pt x="49" y="526"/>
                    <a:pt x="49" y="526"/>
                    <a:pt x="49" y="526"/>
                  </a:cubicBezTo>
                  <a:cubicBezTo>
                    <a:pt x="45" y="527"/>
                    <a:pt x="45" y="527"/>
                    <a:pt x="45" y="527"/>
                  </a:cubicBezTo>
                  <a:cubicBezTo>
                    <a:pt x="42" y="532"/>
                    <a:pt x="42" y="532"/>
                    <a:pt x="42" y="532"/>
                  </a:cubicBezTo>
                  <a:cubicBezTo>
                    <a:pt x="37" y="534"/>
                    <a:pt x="37" y="534"/>
                    <a:pt x="37" y="534"/>
                  </a:cubicBezTo>
                  <a:cubicBezTo>
                    <a:pt x="33" y="535"/>
                    <a:pt x="33" y="535"/>
                    <a:pt x="33" y="535"/>
                  </a:cubicBezTo>
                  <a:cubicBezTo>
                    <a:pt x="29" y="533"/>
                    <a:pt x="29" y="533"/>
                    <a:pt x="29" y="533"/>
                  </a:cubicBezTo>
                  <a:cubicBezTo>
                    <a:pt x="26" y="535"/>
                    <a:pt x="26" y="535"/>
                    <a:pt x="26" y="535"/>
                  </a:cubicBezTo>
                  <a:cubicBezTo>
                    <a:pt x="23" y="537"/>
                    <a:pt x="23" y="537"/>
                    <a:pt x="23" y="537"/>
                  </a:cubicBezTo>
                  <a:cubicBezTo>
                    <a:pt x="24" y="541"/>
                    <a:pt x="24" y="541"/>
                    <a:pt x="24" y="541"/>
                  </a:cubicBezTo>
                  <a:cubicBezTo>
                    <a:pt x="27" y="543"/>
                    <a:pt x="27" y="543"/>
                    <a:pt x="27" y="543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35" y="542"/>
                    <a:pt x="35" y="542"/>
                    <a:pt x="35" y="542"/>
                  </a:cubicBezTo>
                  <a:cubicBezTo>
                    <a:pt x="35" y="542"/>
                    <a:pt x="37" y="545"/>
                    <a:pt x="38" y="546"/>
                  </a:cubicBezTo>
                  <a:cubicBezTo>
                    <a:pt x="38" y="547"/>
                    <a:pt x="38" y="550"/>
                    <a:pt x="39" y="550"/>
                  </a:cubicBezTo>
                  <a:cubicBezTo>
                    <a:pt x="40" y="549"/>
                    <a:pt x="45" y="546"/>
                    <a:pt x="45" y="546"/>
                  </a:cubicBezTo>
                  <a:cubicBezTo>
                    <a:pt x="43" y="542"/>
                    <a:pt x="43" y="542"/>
                    <a:pt x="43" y="542"/>
                  </a:cubicBezTo>
                  <a:cubicBezTo>
                    <a:pt x="43" y="542"/>
                    <a:pt x="46" y="541"/>
                    <a:pt x="48" y="541"/>
                  </a:cubicBezTo>
                  <a:cubicBezTo>
                    <a:pt x="50" y="541"/>
                    <a:pt x="52" y="542"/>
                    <a:pt x="53" y="540"/>
                  </a:cubicBezTo>
                  <a:cubicBezTo>
                    <a:pt x="53" y="539"/>
                    <a:pt x="56" y="539"/>
                    <a:pt x="56" y="539"/>
                  </a:cubicBezTo>
                  <a:cubicBezTo>
                    <a:pt x="56" y="539"/>
                    <a:pt x="58" y="536"/>
                    <a:pt x="58" y="536"/>
                  </a:cubicBezTo>
                  <a:cubicBezTo>
                    <a:pt x="58" y="535"/>
                    <a:pt x="61" y="533"/>
                    <a:pt x="61" y="533"/>
                  </a:cubicBezTo>
                  <a:cubicBezTo>
                    <a:pt x="61" y="533"/>
                    <a:pt x="68" y="536"/>
                    <a:pt x="69" y="536"/>
                  </a:cubicBezTo>
                  <a:cubicBezTo>
                    <a:pt x="70" y="536"/>
                    <a:pt x="77" y="534"/>
                    <a:pt x="77" y="534"/>
                  </a:cubicBezTo>
                  <a:cubicBezTo>
                    <a:pt x="80" y="537"/>
                    <a:pt x="80" y="537"/>
                    <a:pt x="80" y="537"/>
                  </a:cubicBezTo>
                  <a:cubicBezTo>
                    <a:pt x="80" y="537"/>
                    <a:pt x="80" y="539"/>
                    <a:pt x="82" y="540"/>
                  </a:cubicBezTo>
                  <a:cubicBezTo>
                    <a:pt x="84" y="540"/>
                    <a:pt x="85" y="540"/>
                    <a:pt x="85" y="540"/>
                  </a:cubicBezTo>
                  <a:cubicBezTo>
                    <a:pt x="88" y="544"/>
                    <a:pt x="88" y="544"/>
                    <a:pt x="88" y="544"/>
                  </a:cubicBezTo>
                  <a:cubicBezTo>
                    <a:pt x="91" y="546"/>
                    <a:pt x="91" y="546"/>
                    <a:pt x="91" y="546"/>
                  </a:cubicBezTo>
                  <a:cubicBezTo>
                    <a:pt x="91" y="546"/>
                    <a:pt x="94" y="546"/>
                    <a:pt x="94" y="545"/>
                  </a:cubicBezTo>
                  <a:cubicBezTo>
                    <a:pt x="94" y="544"/>
                    <a:pt x="95" y="542"/>
                    <a:pt x="96" y="541"/>
                  </a:cubicBezTo>
                  <a:cubicBezTo>
                    <a:pt x="97" y="541"/>
                    <a:pt x="100" y="540"/>
                    <a:pt x="100" y="540"/>
                  </a:cubicBezTo>
                  <a:cubicBezTo>
                    <a:pt x="100" y="540"/>
                    <a:pt x="100" y="538"/>
                    <a:pt x="100" y="537"/>
                  </a:cubicBezTo>
                  <a:cubicBezTo>
                    <a:pt x="100" y="535"/>
                    <a:pt x="100" y="532"/>
                    <a:pt x="101" y="531"/>
                  </a:cubicBezTo>
                  <a:cubicBezTo>
                    <a:pt x="101" y="531"/>
                    <a:pt x="104" y="527"/>
                    <a:pt x="104" y="527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21" y="525"/>
                    <a:pt x="121" y="525"/>
                    <a:pt x="121" y="525"/>
                  </a:cubicBezTo>
                  <a:cubicBezTo>
                    <a:pt x="125" y="525"/>
                    <a:pt x="125" y="525"/>
                    <a:pt x="125" y="525"/>
                  </a:cubicBezTo>
                  <a:cubicBezTo>
                    <a:pt x="130" y="529"/>
                    <a:pt x="130" y="529"/>
                    <a:pt x="130" y="529"/>
                  </a:cubicBezTo>
                  <a:cubicBezTo>
                    <a:pt x="135" y="534"/>
                    <a:pt x="135" y="534"/>
                    <a:pt x="135" y="534"/>
                  </a:cubicBezTo>
                  <a:cubicBezTo>
                    <a:pt x="135" y="534"/>
                    <a:pt x="138" y="538"/>
                    <a:pt x="138" y="537"/>
                  </a:cubicBezTo>
                  <a:cubicBezTo>
                    <a:pt x="139" y="535"/>
                    <a:pt x="140" y="531"/>
                    <a:pt x="141" y="531"/>
                  </a:cubicBezTo>
                  <a:cubicBezTo>
                    <a:pt x="142" y="531"/>
                    <a:pt x="145" y="535"/>
                    <a:pt x="145" y="535"/>
                  </a:cubicBezTo>
                  <a:cubicBezTo>
                    <a:pt x="149" y="536"/>
                    <a:pt x="149" y="536"/>
                    <a:pt x="149" y="536"/>
                  </a:cubicBezTo>
                  <a:cubicBezTo>
                    <a:pt x="152" y="536"/>
                    <a:pt x="152" y="536"/>
                    <a:pt x="152" y="536"/>
                  </a:cubicBezTo>
                  <a:cubicBezTo>
                    <a:pt x="155" y="533"/>
                    <a:pt x="155" y="533"/>
                    <a:pt x="155" y="533"/>
                  </a:cubicBezTo>
                  <a:cubicBezTo>
                    <a:pt x="153" y="530"/>
                    <a:pt x="153" y="530"/>
                    <a:pt x="153" y="530"/>
                  </a:cubicBezTo>
                  <a:cubicBezTo>
                    <a:pt x="157" y="531"/>
                    <a:pt x="157" y="531"/>
                    <a:pt x="157" y="531"/>
                  </a:cubicBezTo>
                  <a:cubicBezTo>
                    <a:pt x="168" y="532"/>
                    <a:pt x="168" y="532"/>
                    <a:pt x="168" y="532"/>
                  </a:cubicBezTo>
                  <a:cubicBezTo>
                    <a:pt x="173" y="531"/>
                    <a:pt x="173" y="531"/>
                    <a:pt x="173" y="531"/>
                  </a:cubicBezTo>
                  <a:cubicBezTo>
                    <a:pt x="177" y="530"/>
                    <a:pt x="177" y="530"/>
                    <a:pt x="177" y="530"/>
                  </a:cubicBezTo>
                  <a:cubicBezTo>
                    <a:pt x="177" y="532"/>
                    <a:pt x="177" y="532"/>
                    <a:pt x="177" y="532"/>
                  </a:cubicBezTo>
                  <a:cubicBezTo>
                    <a:pt x="171" y="534"/>
                    <a:pt x="171" y="534"/>
                    <a:pt x="171" y="534"/>
                  </a:cubicBezTo>
                  <a:cubicBezTo>
                    <a:pt x="171" y="534"/>
                    <a:pt x="168" y="534"/>
                    <a:pt x="169" y="535"/>
                  </a:cubicBezTo>
                  <a:cubicBezTo>
                    <a:pt x="170" y="537"/>
                    <a:pt x="175" y="539"/>
                    <a:pt x="175" y="539"/>
                  </a:cubicBezTo>
                  <a:cubicBezTo>
                    <a:pt x="175" y="539"/>
                    <a:pt x="172" y="540"/>
                    <a:pt x="176" y="540"/>
                  </a:cubicBezTo>
                  <a:cubicBezTo>
                    <a:pt x="180" y="540"/>
                    <a:pt x="182" y="539"/>
                    <a:pt x="182" y="539"/>
                  </a:cubicBezTo>
                  <a:cubicBezTo>
                    <a:pt x="185" y="536"/>
                    <a:pt x="185" y="536"/>
                    <a:pt x="185" y="536"/>
                  </a:cubicBezTo>
                  <a:cubicBezTo>
                    <a:pt x="183" y="534"/>
                    <a:pt x="183" y="534"/>
                    <a:pt x="183" y="534"/>
                  </a:cubicBezTo>
                  <a:cubicBezTo>
                    <a:pt x="178" y="533"/>
                    <a:pt x="178" y="533"/>
                    <a:pt x="178" y="533"/>
                  </a:cubicBezTo>
                  <a:cubicBezTo>
                    <a:pt x="179" y="529"/>
                    <a:pt x="179" y="529"/>
                    <a:pt x="179" y="529"/>
                  </a:cubicBezTo>
                  <a:cubicBezTo>
                    <a:pt x="180" y="529"/>
                    <a:pt x="180" y="529"/>
                    <a:pt x="180" y="529"/>
                  </a:cubicBezTo>
                  <a:cubicBezTo>
                    <a:pt x="183" y="532"/>
                    <a:pt x="183" y="532"/>
                    <a:pt x="183" y="532"/>
                  </a:cubicBezTo>
                  <a:cubicBezTo>
                    <a:pt x="186" y="530"/>
                    <a:pt x="186" y="530"/>
                    <a:pt x="186" y="530"/>
                  </a:cubicBezTo>
                  <a:cubicBezTo>
                    <a:pt x="190" y="531"/>
                    <a:pt x="190" y="531"/>
                    <a:pt x="190" y="531"/>
                  </a:cubicBezTo>
                  <a:cubicBezTo>
                    <a:pt x="192" y="535"/>
                    <a:pt x="192" y="535"/>
                    <a:pt x="192" y="535"/>
                  </a:cubicBezTo>
                  <a:cubicBezTo>
                    <a:pt x="192" y="535"/>
                    <a:pt x="194" y="537"/>
                    <a:pt x="196" y="535"/>
                  </a:cubicBezTo>
                  <a:cubicBezTo>
                    <a:pt x="198" y="534"/>
                    <a:pt x="200" y="533"/>
                    <a:pt x="200" y="533"/>
                  </a:cubicBezTo>
                  <a:cubicBezTo>
                    <a:pt x="212" y="534"/>
                    <a:pt x="212" y="534"/>
                    <a:pt x="212" y="534"/>
                  </a:cubicBezTo>
                  <a:cubicBezTo>
                    <a:pt x="212" y="534"/>
                    <a:pt x="218" y="533"/>
                    <a:pt x="219" y="535"/>
                  </a:cubicBezTo>
                  <a:cubicBezTo>
                    <a:pt x="220" y="536"/>
                    <a:pt x="223" y="538"/>
                    <a:pt x="223" y="538"/>
                  </a:cubicBezTo>
                  <a:cubicBezTo>
                    <a:pt x="228" y="539"/>
                    <a:pt x="228" y="539"/>
                    <a:pt x="228" y="539"/>
                  </a:cubicBezTo>
                  <a:cubicBezTo>
                    <a:pt x="233" y="539"/>
                    <a:pt x="233" y="539"/>
                    <a:pt x="233" y="539"/>
                  </a:cubicBezTo>
                  <a:cubicBezTo>
                    <a:pt x="233" y="539"/>
                    <a:pt x="235" y="537"/>
                    <a:pt x="236" y="536"/>
                  </a:cubicBezTo>
                  <a:cubicBezTo>
                    <a:pt x="238" y="536"/>
                    <a:pt x="241" y="534"/>
                    <a:pt x="242" y="534"/>
                  </a:cubicBezTo>
                  <a:cubicBezTo>
                    <a:pt x="244" y="534"/>
                    <a:pt x="249" y="533"/>
                    <a:pt x="249" y="533"/>
                  </a:cubicBezTo>
                  <a:cubicBezTo>
                    <a:pt x="250" y="533"/>
                    <a:pt x="251" y="534"/>
                    <a:pt x="253" y="533"/>
                  </a:cubicBezTo>
                  <a:cubicBezTo>
                    <a:pt x="254" y="533"/>
                    <a:pt x="257" y="528"/>
                    <a:pt x="257" y="528"/>
                  </a:cubicBezTo>
                  <a:cubicBezTo>
                    <a:pt x="257" y="528"/>
                    <a:pt x="258" y="526"/>
                    <a:pt x="260" y="526"/>
                  </a:cubicBezTo>
                  <a:cubicBezTo>
                    <a:pt x="262" y="526"/>
                    <a:pt x="265" y="526"/>
                    <a:pt x="266" y="525"/>
                  </a:cubicBezTo>
                  <a:cubicBezTo>
                    <a:pt x="267" y="523"/>
                    <a:pt x="268" y="522"/>
                    <a:pt x="269" y="521"/>
                  </a:cubicBezTo>
                  <a:cubicBezTo>
                    <a:pt x="270" y="520"/>
                    <a:pt x="272" y="517"/>
                    <a:pt x="271" y="516"/>
                  </a:cubicBezTo>
                  <a:cubicBezTo>
                    <a:pt x="271" y="515"/>
                    <a:pt x="272" y="511"/>
                    <a:pt x="272" y="511"/>
                  </a:cubicBezTo>
                  <a:cubicBezTo>
                    <a:pt x="272" y="511"/>
                    <a:pt x="269" y="511"/>
                    <a:pt x="268" y="511"/>
                  </a:cubicBezTo>
                  <a:cubicBezTo>
                    <a:pt x="267" y="510"/>
                    <a:pt x="263" y="511"/>
                    <a:pt x="262" y="510"/>
                  </a:cubicBezTo>
                  <a:cubicBezTo>
                    <a:pt x="261" y="510"/>
                    <a:pt x="257" y="510"/>
                    <a:pt x="257" y="510"/>
                  </a:cubicBezTo>
                  <a:cubicBezTo>
                    <a:pt x="256" y="508"/>
                    <a:pt x="256" y="508"/>
                    <a:pt x="256" y="508"/>
                  </a:cubicBezTo>
                  <a:cubicBezTo>
                    <a:pt x="256" y="508"/>
                    <a:pt x="255" y="507"/>
                    <a:pt x="254" y="506"/>
                  </a:cubicBezTo>
                  <a:cubicBezTo>
                    <a:pt x="253" y="506"/>
                    <a:pt x="254" y="506"/>
                    <a:pt x="252" y="505"/>
                  </a:cubicBezTo>
                  <a:cubicBezTo>
                    <a:pt x="251" y="505"/>
                    <a:pt x="249" y="503"/>
                    <a:pt x="249" y="503"/>
                  </a:cubicBezTo>
                  <a:cubicBezTo>
                    <a:pt x="246" y="502"/>
                    <a:pt x="246" y="502"/>
                    <a:pt x="246" y="502"/>
                  </a:cubicBezTo>
                  <a:cubicBezTo>
                    <a:pt x="242" y="502"/>
                    <a:pt x="242" y="502"/>
                    <a:pt x="242" y="502"/>
                  </a:cubicBezTo>
                  <a:cubicBezTo>
                    <a:pt x="246" y="500"/>
                    <a:pt x="246" y="500"/>
                    <a:pt x="246" y="500"/>
                  </a:cubicBezTo>
                  <a:cubicBezTo>
                    <a:pt x="246" y="500"/>
                    <a:pt x="250" y="500"/>
                    <a:pt x="251" y="500"/>
                  </a:cubicBezTo>
                  <a:cubicBezTo>
                    <a:pt x="252" y="501"/>
                    <a:pt x="256" y="501"/>
                    <a:pt x="256" y="500"/>
                  </a:cubicBezTo>
                  <a:cubicBezTo>
                    <a:pt x="257" y="500"/>
                    <a:pt x="260" y="495"/>
                    <a:pt x="260" y="495"/>
                  </a:cubicBezTo>
                  <a:cubicBezTo>
                    <a:pt x="259" y="492"/>
                    <a:pt x="259" y="492"/>
                    <a:pt x="259" y="492"/>
                  </a:cubicBezTo>
                  <a:cubicBezTo>
                    <a:pt x="257" y="490"/>
                    <a:pt x="257" y="490"/>
                    <a:pt x="257" y="490"/>
                  </a:cubicBezTo>
                  <a:cubicBezTo>
                    <a:pt x="253" y="491"/>
                    <a:pt x="253" y="491"/>
                    <a:pt x="253" y="491"/>
                  </a:cubicBezTo>
                  <a:cubicBezTo>
                    <a:pt x="259" y="488"/>
                    <a:pt x="259" y="488"/>
                    <a:pt x="259" y="488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4" y="488"/>
                    <a:pt x="264" y="488"/>
                    <a:pt x="264" y="488"/>
                  </a:cubicBezTo>
                  <a:cubicBezTo>
                    <a:pt x="264" y="488"/>
                    <a:pt x="269" y="489"/>
                    <a:pt x="269" y="488"/>
                  </a:cubicBezTo>
                  <a:cubicBezTo>
                    <a:pt x="270" y="487"/>
                    <a:pt x="271" y="485"/>
                    <a:pt x="271" y="485"/>
                  </a:cubicBezTo>
                  <a:cubicBezTo>
                    <a:pt x="271" y="482"/>
                    <a:pt x="271" y="482"/>
                    <a:pt x="271" y="482"/>
                  </a:cubicBezTo>
                  <a:cubicBezTo>
                    <a:pt x="281" y="475"/>
                    <a:pt x="281" y="475"/>
                    <a:pt x="281" y="475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6" y="463"/>
                    <a:pt x="286" y="463"/>
                    <a:pt x="286" y="463"/>
                  </a:cubicBezTo>
                  <a:cubicBezTo>
                    <a:pt x="291" y="454"/>
                    <a:pt x="291" y="454"/>
                    <a:pt x="291" y="454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285" y="434"/>
                    <a:pt x="285" y="434"/>
                    <a:pt x="285" y="434"/>
                  </a:cubicBezTo>
                  <a:cubicBezTo>
                    <a:pt x="285" y="434"/>
                    <a:pt x="279" y="429"/>
                    <a:pt x="277" y="428"/>
                  </a:cubicBezTo>
                  <a:cubicBezTo>
                    <a:pt x="275" y="428"/>
                    <a:pt x="264" y="425"/>
                    <a:pt x="264" y="425"/>
                  </a:cubicBezTo>
                  <a:cubicBezTo>
                    <a:pt x="256" y="423"/>
                    <a:pt x="256" y="423"/>
                    <a:pt x="256" y="423"/>
                  </a:cubicBezTo>
                  <a:cubicBezTo>
                    <a:pt x="252" y="425"/>
                    <a:pt x="252" y="425"/>
                    <a:pt x="252" y="425"/>
                  </a:cubicBezTo>
                  <a:cubicBezTo>
                    <a:pt x="251" y="428"/>
                    <a:pt x="251" y="428"/>
                    <a:pt x="251" y="428"/>
                  </a:cubicBezTo>
                  <a:cubicBezTo>
                    <a:pt x="248" y="430"/>
                    <a:pt x="248" y="430"/>
                    <a:pt x="248" y="430"/>
                  </a:cubicBezTo>
                  <a:cubicBezTo>
                    <a:pt x="248" y="430"/>
                    <a:pt x="245" y="432"/>
                    <a:pt x="245" y="432"/>
                  </a:cubicBezTo>
                  <a:cubicBezTo>
                    <a:pt x="244" y="432"/>
                    <a:pt x="242" y="429"/>
                    <a:pt x="242" y="429"/>
                  </a:cubicBezTo>
                  <a:cubicBezTo>
                    <a:pt x="242" y="429"/>
                    <a:pt x="239" y="426"/>
                    <a:pt x="239" y="426"/>
                  </a:cubicBezTo>
                  <a:cubicBezTo>
                    <a:pt x="238" y="426"/>
                    <a:pt x="235" y="425"/>
                    <a:pt x="235" y="425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44" y="420"/>
                    <a:pt x="244" y="420"/>
                    <a:pt x="244" y="420"/>
                  </a:cubicBezTo>
                  <a:cubicBezTo>
                    <a:pt x="244" y="420"/>
                    <a:pt x="246" y="418"/>
                    <a:pt x="246" y="417"/>
                  </a:cubicBezTo>
                  <a:cubicBezTo>
                    <a:pt x="247" y="417"/>
                    <a:pt x="249" y="415"/>
                    <a:pt x="249" y="415"/>
                  </a:cubicBezTo>
                  <a:cubicBezTo>
                    <a:pt x="250" y="407"/>
                    <a:pt x="250" y="407"/>
                    <a:pt x="250" y="407"/>
                  </a:cubicBezTo>
                  <a:cubicBezTo>
                    <a:pt x="248" y="399"/>
                    <a:pt x="248" y="399"/>
                    <a:pt x="248" y="399"/>
                  </a:cubicBezTo>
                  <a:cubicBezTo>
                    <a:pt x="245" y="395"/>
                    <a:pt x="245" y="395"/>
                    <a:pt x="245" y="395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1" y="391"/>
                    <a:pt x="241" y="391"/>
                    <a:pt x="241" y="391"/>
                  </a:cubicBezTo>
                  <a:cubicBezTo>
                    <a:pt x="237" y="388"/>
                    <a:pt x="237" y="388"/>
                    <a:pt x="237" y="388"/>
                  </a:cubicBezTo>
                  <a:cubicBezTo>
                    <a:pt x="234" y="384"/>
                    <a:pt x="234" y="384"/>
                    <a:pt x="234" y="384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4" y="379"/>
                    <a:pt x="234" y="379"/>
                    <a:pt x="234" y="379"/>
                  </a:cubicBezTo>
                  <a:cubicBezTo>
                    <a:pt x="235" y="380"/>
                    <a:pt x="235" y="380"/>
                    <a:pt x="235" y="380"/>
                  </a:cubicBezTo>
                  <a:cubicBezTo>
                    <a:pt x="235" y="380"/>
                    <a:pt x="235" y="382"/>
                    <a:pt x="236" y="382"/>
                  </a:cubicBezTo>
                  <a:cubicBezTo>
                    <a:pt x="236" y="383"/>
                    <a:pt x="237" y="384"/>
                    <a:pt x="237" y="384"/>
                  </a:cubicBezTo>
                  <a:cubicBezTo>
                    <a:pt x="238" y="385"/>
                    <a:pt x="242" y="387"/>
                    <a:pt x="242" y="387"/>
                  </a:cubicBezTo>
                  <a:cubicBezTo>
                    <a:pt x="244" y="387"/>
                    <a:pt x="244" y="387"/>
                    <a:pt x="244" y="387"/>
                  </a:cubicBezTo>
                  <a:cubicBezTo>
                    <a:pt x="246" y="390"/>
                    <a:pt x="246" y="390"/>
                    <a:pt x="246" y="390"/>
                  </a:cubicBezTo>
                  <a:cubicBezTo>
                    <a:pt x="246" y="390"/>
                    <a:pt x="247" y="387"/>
                    <a:pt x="247" y="387"/>
                  </a:cubicBezTo>
                  <a:cubicBezTo>
                    <a:pt x="247" y="386"/>
                    <a:pt x="244" y="382"/>
                    <a:pt x="244" y="382"/>
                  </a:cubicBezTo>
                  <a:cubicBezTo>
                    <a:pt x="243" y="382"/>
                    <a:pt x="242" y="378"/>
                    <a:pt x="242" y="378"/>
                  </a:cubicBezTo>
                  <a:cubicBezTo>
                    <a:pt x="241" y="377"/>
                    <a:pt x="239" y="371"/>
                    <a:pt x="239" y="371"/>
                  </a:cubicBezTo>
                  <a:cubicBezTo>
                    <a:pt x="239" y="371"/>
                    <a:pt x="238" y="369"/>
                    <a:pt x="238" y="368"/>
                  </a:cubicBezTo>
                  <a:cubicBezTo>
                    <a:pt x="238" y="368"/>
                    <a:pt x="238" y="363"/>
                    <a:pt x="238" y="363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2" y="360"/>
                    <a:pt x="242" y="360"/>
                    <a:pt x="242" y="360"/>
                  </a:cubicBezTo>
                  <a:cubicBezTo>
                    <a:pt x="242" y="360"/>
                    <a:pt x="241" y="360"/>
                    <a:pt x="241" y="359"/>
                  </a:cubicBezTo>
                  <a:cubicBezTo>
                    <a:pt x="240" y="357"/>
                    <a:pt x="238" y="355"/>
                    <a:pt x="238" y="355"/>
                  </a:cubicBezTo>
                  <a:cubicBezTo>
                    <a:pt x="238" y="355"/>
                    <a:pt x="236" y="354"/>
                    <a:pt x="235" y="353"/>
                  </a:cubicBezTo>
                  <a:cubicBezTo>
                    <a:pt x="235" y="351"/>
                    <a:pt x="234" y="349"/>
                    <a:pt x="234" y="349"/>
                  </a:cubicBezTo>
                  <a:cubicBezTo>
                    <a:pt x="234" y="348"/>
                    <a:pt x="233" y="342"/>
                    <a:pt x="233" y="342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7"/>
                    <a:pt x="226" y="335"/>
                    <a:pt x="225" y="334"/>
                  </a:cubicBezTo>
                  <a:cubicBezTo>
                    <a:pt x="225" y="334"/>
                    <a:pt x="222" y="333"/>
                    <a:pt x="222" y="333"/>
                  </a:cubicBezTo>
                  <a:cubicBezTo>
                    <a:pt x="221" y="333"/>
                    <a:pt x="216" y="330"/>
                    <a:pt x="216" y="330"/>
                  </a:cubicBezTo>
                  <a:cubicBezTo>
                    <a:pt x="216" y="330"/>
                    <a:pt x="212" y="325"/>
                    <a:pt x="212" y="324"/>
                  </a:cubicBezTo>
                  <a:cubicBezTo>
                    <a:pt x="212" y="323"/>
                    <a:pt x="210" y="317"/>
                    <a:pt x="210" y="317"/>
                  </a:cubicBezTo>
                  <a:cubicBezTo>
                    <a:pt x="210" y="313"/>
                    <a:pt x="210" y="313"/>
                    <a:pt x="210" y="313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07" y="297"/>
                    <a:pt x="207" y="297"/>
                    <a:pt x="207" y="297"/>
                  </a:cubicBezTo>
                  <a:cubicBezTo>
                    <a:pt x="207" y="289"/>
                    <a:pt x="207" y="289"/>
                    <a:pt x="207" y="289"/>
                  </a:cubicBezTo>
                  <a:cubicBezTo>
                    <a:pt x="207" y="282"/>
                    <a:pt x="207" y="282"/>
                    <a:pt x="207" y="282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200" y="264"/>
                    <a:pt x="200" y="264"/>
                    <a:pt x="200" y="264"/>
                  </a:cubicBezTo>
                  <a:cubicBezTo>
                    <a:pt x="194" y="258"/>
                    <a:pt x="194" y="258"/>
                    <a:pt x="194" y="258"/>
                  </a:cubicBezTo>
                  <a:cubicBezTo>
                    <a:pt x="190" y="253"/>
                    <a:pt x="190" y="253"/>
                    <a:pt x="190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2" y="246"/>
                    <a:pt x="182" y="246"/>
                    <a:pt x="182" y="246"/>
                  </a:cubicBezTo>
                  <a:cubicBezTo>
                    <a:pt x="178" y="245"/>
                    <a:pt x="178" y="245"/>
                    <a:pt x="178" y="245"/>
                  </a:cubicBezTo>
                  <a:cubicBezTo>
                    <a:pt x="174" y="247"/>
                    <a:pt x="174" y="247"/>
                    <a:pt x="174" y="247"/>
                  </a:cubicBezTo>
                  <a:cubicBezTo>
                    <a:pt x="170" y="248"/>
                    <a:pt x="170" y="248"/>
                    <a:pt x="170" y="248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59" y="246"/>
                    <a:pt x="159" y="246"/>
                    <a:pt x="159" y="246"/>
                  </a:cubicBezTo>
                  <a:cubicBezTo>
                    <a:pt x="156" y="243"/>
                    <a:pt x="156" y="243"/>
                    <a:pt x="156" y="243"/>
                  </a:cubicBezTo>
                  <a:cubicBezTo>
                    <a:pt x="152" y="242"/>
                    <a:pt x="152" y="242"/>
                    <a:pt x="152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50" y="242"/>
                    <a:pt x="150" y="241"/>
                    <a:pt x="150" y="241"/>
                  </a:cubicBezTo>
                  <a:cubicBezTo>
                    <a:pt x="150" y="241"/>
                    <a:pt x="152" y="241"/>
                    <a:pt x="152" y="241"/>
                  </a:cubicBezTo>
                  <a:cubicBezTo>
                    <a:pt x="152" y="241"/>
                    <a:pt x="154" y="242"/>
                    <a:pt x="155" y="242"/>
                  </a:cubicBezTo>
                  <a:cubicBezTo>
                    <a:pt x="155" y="242"/>
                    <a:pt x="158" y="243"/>
                    <a:pt x="158" y="243"/>
                  </a:cubicBezTo>
                  <a:cubicBezTo>
                    <a:pt x="158" y="243"/>
                    <a:pt x="159" y="244"/>
                    <a:pt x="160" y="244"/>
                  </a:cubicBezTo>
                  <a:cubicBezTo>
                    <a:pt x="161" y="244"/>
                    <a:pt x="164" y="244"/>
                    <a:pt x="164" y="244"/>
                  </a:cubicBezTo>
                  <a:cubicBezTo>
                    <a:pt x="167" y="242"/>
                    <a:pt x="167" y="242"/>
                    <a:pt x="167" y="242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71" y="238"/>
                    <a:pt x="171" y="238"/>
                    <a:pt x="171" y="238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5" y="237"/>
                    <a:pt x="176" y="239"/>
                    <a:pt x="178" y="238"/>
                  </a:cubicBezTo>
                  <a:cubicBezTo>
                    <a:pt x="180" y="238"/>
                    <a:pt x="181" y="237"/>
                    <a:pt x="181" y="237"/>
                  </a:cubicBezTo>
                  <a:cubicBezTo>
                    <a:pt x="181" y="237"/>
                    <a:pt x="185" y="235"/>
                    <a:pt x="184" y="235"/>
                  </a:cubicBezTo>
                  <a:cubicBezTo>
                    <a:pt x="184" y="234"/>
                    <a:pt x="184" y="233"/>
                    <a:pt x="183" y="233"/>
                  </a:cubicBezTo>
                  <a:cubicBezTo>
                    <a:pt x="183" y="232"/>
                    <a:pt x="181" y="230"/>
                    <a:pt x="181" y="230"/>
                  </a:cubicBezTo>
                  <a:cubicBezTo>
                    <a:pt x="181" y="230"/>
                    <a:pt x="180" y="230"/>
                    <a:pt x="180" y="229"/>
                  </a:cubicBezTo>
                  <a:cubicBezTo>
                    <a:pt x="180" y="228"/>
                    <a:pt x="180" y="226"/>
                    <a:pt x="180" y="226"/>
                  </a:cubicBezTo>
                  <a:cubicBezTo>
                    <a:pt x="178" y="224"/>
                    <a:pt x="178" y="224"/>
                    <a:pt x="178" y="224"/>
                  </a:cubicBezTo>
                  <a:cubicBezTo>
                    <a:pt x="178" y="224"/>
                    <a:pt x="177" y="224"/>
                    <a:pt x="176" y="224"/>
                  </a:cubicBezTo>
                  <a:cubicBezTo>
                    <a:pt x="175" y="224"/>
                    <a:pt x="174" y="225"/>
                    <a:pt x="174" y="225"/>
                  </a:cubicBezTo>
                  <a:cubicBezTo>
                    <a:pt x="170" y="226"/>
                    <a:pt x="170" y="226"/>
                    <a:pt x="170" y="226"/>
                  </a:cubicBezTo>
                  <a:cubicBezTo>
                    <a:pt x="165" y="227"/>
                    <a:pt x="165" y="227"/>
                    <a:pt x="165" y="227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3" y="223"/>
                    <a:pt x="173" y="223"/>
                    <a:pt x="173" y="223"/>
                  </a:cubicBezTo>
                  <a:cubicBezTo>
                    <a:pt x="173" y="223"/>
                    <a:pt x="173" y="222"/>
                    <a:pt x="174" y="222"/>
                  </a:cubicBezTo>
                  <a:cubicBezTo>
                    <a:pt x="175" y="222"/>
                    <a:pt x="178" y="223"/>
                    <a:pt x="178" y="223"/>
                  </a:cubicBezTo>
                  <a:cubicBezTo>
                    <a:pt x="179" y="223"/>
                    <a:pt x="183" y="223"/>
                    <a:pt x="183" y="223"/>
                  </a:cubicBezTo>
                  <a:cubicBezTo>
                    <a:pt x="183" y="223"/>
                    <a:pt x="186" y="221"/>
                    <a:pt x="186" y="220"/>
                  </a:cubicBezTo>
                  <a:cubicBezTo>
                    <a:pt x="187" y="220"/>
                    <a:pt x="191" y="218"/>
                    <a:pt x="191" y="218"/>
                  </a:cubicBezTo>
                  <a:cubicBezTo>
                    <a:pt x="191" y="215"/>
                    <a:pt x="191" y="215"/>
                    <a:pt x="191" y="215"/>
                  </a:cubicBezTo>
                  <a:cubicBezTo>
                    <a:pt x="191" y="215"/>
                    <a:pt x="192" y="212"/>
                    <a:pt x="193" y="212"/>
                  </a:cubicBezTo>
                  <a:cubicBezTo>
                    <a:pt x="193" y="212"/>
                    <a:pt x="197" y="209"/>
                    <a:pt x="197" y="209"/>
                  </a:cubicBezTo>
                  <a:cubicBezTo>
                    <a:pt x="201" y="205"/>
                    <a:pt x="201" y="205"/>
                    <a:pt x="201" y="205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205" y="196"/>
                    <a:pt x="205" y="196"/>
                    <a:pt x="205" y="196"/>
                  </a:cubicBezTo>
                  <a:cubicBezTo>
                    <a:pt x="205" y="196"/>
                    <a:pt x="209" y="193"/>
                    <a:pt x="208" y="192"/>
                  </a:cubicBezTo>
                  <a:cubicBezTo>
                    <a:pt x="208" y="190"/>
                    <a:pt x="208" y="187"/>
                    <a:pt x="208" y="187"/>
                  </a:cubicBezTo>
                  <a:cubicBezTo>
                    <a:pt x="208" y="187"/>
                    <a:pt x="211" y="185"/>
                    <a:pt x="212" y="184"/>
                  </a:cubicBezTo>
                  <a:cubicBezTo>
                    <a:pt x="212" y="183"/>
                    <a:pt x="219" y="178"/>
                    <a:pt x="219" y="178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1"/>
                    <a:pt x="219" y="171"/>
                    <a:pt x="219" y="171"/>
                  </a:cubicBezTo>
                  <a:cubicBezTo>
                    <a:pt x="218" y="168"/>
                    <a:pt x="218" y="168"/>
                    <a:pt x="218" y="168"/>
                  </a:cubicBezTo>
                  <a:cubicBezTo>
                    <a:pt x="216" y="165"/>
                    <a:pt x="216" y="165"/>
                    <a:pt x="216" y="165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0" y="162"/>
                    <a:pt x="209" y="164"/>
                    <a:pt x="209" y="163"/>
                  </a:cubicBezTo>
                  <a:cubicBezTo>
                    <a:pt x="208" y="163"/>
                    <a:pt x="206" y="161"/>
                    <a:pt x="206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197" y="161"/>
                    <a:pt x="197" y="161"/>
                    <a:pt x="197" y="161"/>
                  </a:cubicBezTo>
                  <a:cubicBezTo>
                    <a:pt x="196" y="159"/>
                    <a:pt x="196" y="159"/>
                    <a:pt x="196" y="159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0" y="158"/>
                    <a:pt x="190" y="158"/>
                    <a:pt x="190" y="158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3" y="159"/>
                    <a:pt x="183" y="159"/>
                    <a:pt x="183" y="159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67" y="157"/>
                    <a:pt x="166" y="157"/>
                    <a:pt x="165" y="157"/>
                  </a:cubicBezTo>
                  <a:cubicBezTo>
                    <a:pt x="165" y="157"/>
                    <a:pt x="163" y="158"/>
                    <a:pt x="163" y="158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5" y="158"/>
                    <a:pt x="155" y="158"/>
                    <a:pt x="155" y="158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47" y="165"/>
                    <a:pt x="147" y="165"/>
                    <a:pt x="147" y="165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3" y="159"/>
                    <a:pt x="153" y="159"/>
                    <a:pt x="153" y="159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56"/>
                    <a:pt x="157" y="155"/>
                    <a:pt x="157" y="154"/>
                  </a:cubicBezTo>
                  <a:cubicBezTo>
                    <a:pt x="158" y="154"/>
                    <a:pt x="160" y="152"/>
                    <a:pt x="160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4" y="153"/>
                    <a:pt x="154" y="153"/>
                    <a:pt x="154" y="153"/>
                  </a:cubicBezTo>
                  <a:cubicBezTo>
                    <a:pt x="154" y="153"/>
                    <a:pt x="153" y="153"/>
                    <a:pt x="152" y="153"/>
                  </a:cubicBezTo>
                  <a:cubicBezTo>
                    <a:pt x="152" y="153"/>
                    <a:pt x="149" y="154"/>
                    <a:pt x="149" y="154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9" y="153"/>
                    <a:pt x="151" y="152"/>
                    <a:pt x="152" y="151"/>
                  </a:cubicBezTo>
                  <a:cubicBezTo>
                    <a:pt x="153" y="151"/>
                    <a:pt x="155" y="150"/>
                    <a:pt x="155" y="150"/>
                  </a:cubicBezTo>
                  <a:cubicBezTo>
                    <a:pt x="156" y="150"/>
                    <a:pt x="158" y="149"/>
                    <a:pt x="158" y="149"/>
                  </a:cubicBezTo>
                  <a:cubicBezTo>
                    <a:pt x="159" y="150"/>
                    <a:pt x="161" y="151"/>
                    <a:pt x="162" y="150"/>
                  </a:cubicBezTo>
                  <a:cubicBezTo>
                    <a:pt x="162" y="150"/>
                    <a:pt x="163" y="148"/>
                    <a:pt x="164" y="148"/>
                  </a:cubicBezTo>
                  <a:cubicBezTo>
                    <a:pt x="164" y="147"/>
                    <a:pt x="166" y="145"/>
                    <a:pt x="166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59" y="146"/>
                    <a:pt x="158" y="146"/>
                  </a:cubicBezTo>
                  <a:cubicBezTo>
                    <a:pt x="157" y="145"/>
                    <a:pt x="155" y="145"/>
                    <a:pt x="154" y="144"/>
                  </a:cubicBezTo>
                  <a:cubicBezTo>
                    <a:pt x="154" y="144"/>
                    <a:pt x="153" y="143"/>
                    <a:pt x="153" y="143"/>
                  </a:cubicBezTo>
                  <a:cubicBezTo>
                    <a:pt x="152" y="143"/>
                    <a:pt x="150" y="141"/>
                    <a:pt x="150" y="141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4" y="143"/>
                    <a:pt x="155" y="143"/>
                  </a:cubicBezTo>
                  <a:cubicBezTo>
                    <a:pt x="156" y="143"/>
                    <a:pt x="157" y="142"/>
                    <a:pt x="159" y="142"/>
                  </a:cubicBezTo>
                  <a:cubicBezTo>
                    <a:pt x="160" y="143"/>
                    <a:pt x="162" y="140"/>
                    <a:pt x="162" y="140"/>
                  </a:cubicBezTo>
                  <a:cubicBezTo>
                    <a:pt x="162" y="140"/>
                    <a:pt x="160" y="140"/>
                    <a:pt x="163" y="139"/>
                  </a:cubicBezTo>
                  <a:cubicBezTo>
                    <a:pt x="165" y="137"/>
                    <a:pt x="164" y="138"/>
                    <a:pt x="166" y="136"/>
                  </a:cubicBezTo>
                  <a:cubicBezTo>
                    <a:pt x="168" y="135"/>
                    <a:pt x="173" y="132"/>
                    <a:pt x="173" y="132"/>
                  </a:cubicBezTo>
                  <a:cubicBezTo>
                    <a:pt x="179" y="130"/>
                    <a:pt x="179" y="130"/>
                    <a:pt x="179" y="130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2" y="119"/>
                    <a:pt x="192" y="119"/>
                    <a:pt x="192" y="119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3" y="109"/>
                    <a:pt x="182" y="108"/>
                  </a:cubicBezTo>
                  <a:cubicBezTo>
                    <a:pt x="182" y="108"/>
                    <a:pt x="178" y="105"/>
                    <a:pt x="177" y="105"/>
                  </a:cubicBezTo>
                  <a:cubicBezTo>
                    <a:pt x="177" y="105"/>
                    <a:pt x="173" y="108"/>
                    <a:pt x="173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8"/>
                    <a:pt x="170" y="108"/>
                    <a:pt x="168" y="108"/>
                  </a:cubicBezTo>
                  <a:cubicBezTo>
                    <a:pt x="166" y="107"/>
                    <a:pt x="162" y="106"/>
                    <a:pt x="162" y="106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5"/>
                    <a:pt x="154" y="104"/>
                    <a:pt x="153" y="104"/>
                  </a:cubicBezTo>
                  <a:cubicBezTo>
                    <a:pt x="153" y="104"/>
                    <a:pt x="151" y="103"/>
                    <a:pt x="151" y="103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49" y="103"/>
                    <a:pt x="148" y="103"/>
                    <a:pt x="148" y="103"/>
                  </a:cubicBezTo>
                  <a:cubicBezTo>
                    <a:pt x="147" y="103"/>
                    <a:pt x="146" y="102"/>
                    <a:pt x="146" y="102"/>
                  </a:cubicBezTo>
                  <a:cubicBezTo>
                    <a:pt x="144" y="101"/>
                    <a:pt x="144" y="101"/>
                    <a:pt x="144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2" y="109"/>
                    <a:pt x="132" y="113"/>
                    <a:pt x="133" y="113"/>
                  </a:cubicBezTo>
                  <a:cubicBezTo>
                    <a:pt x="133" y="113"/>
                    <a:pt x="134" y="115"/>
                    <a:pt x="134" y="115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18"/>
                    <a:pt x="134" y="118"/>
                    <a:pt x="133" y="118"/>
                  </a:cubicBezTo>
                  <a:cubicBezTo>
                    <a:pt x="133" y="118"/>
                    <a:pt x="132" y="116"/>
                    <a:pt x="132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5" y="125"/>
                    <a:pt x="123" y="127"/>
                    <a:pt x="123" y="127"/>
                  </a:cubicBezTo>
                  <a:cubicBezTo>
                    <a:pt x="123" y="128"/>
                    <a:pt x="124" y="131"/>
                    <a:pt x="124" y="131"/>
                  </a:cubicBezTo>
                  <a:cubicBezTo>
                    <a:pt x="124" y="131"/>
                    <a:pt x="125" y="133"/>
                    <a:pt x="126" y="133"/>
                  </a:cubicBezTo>
                  <a:cubicBezTo>
                    <a:pt x="126" y="134"/>
                    <a:pt x="128" y="135"/>
                    <a:pt x="128" y="135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5" y="134"/>
                    <a:pt x="124" y="133"/>
                  </a:cubicBezTo>
                  <a:cubicBezTo>
                    <a:pt x="124" y="133"/>
                    <a:pt x="123" y="131"/>
                    <a:pt x="123" y="131"/>
                  </a:cubicBezTo>
                  <a:cubicBezTo>
                    <a:pt x="123" y="131"/>
                    <a:pt x="121" y="132"/>
                    <a:pt x="121" y="132"/>
                  </a:cubicBezTo>
                  <a:cubicBezTo>
                    <a:pt x="121" y="132"/>
                    <a:pt x="120" y="132"/>
                    <a:pt x="121" y="133"/>
                  </a:cubicBezTo>
                  <a:cubicBezTo>
                    <a:pt x="121" y="134"/>
                    <a:pt x="119" y="135"/>
                    <a:pt x="119" y="135"/>
                  </a:cubicBezTo>
                  <a:cubicBezTo>
                    <a:pt x="119" y="135"/>
                    <a:pt x="116" y="136"/>
                    <a:pt x="116" y="135"/>
                  </a:cubicBezTo>
                  <a:cubicBezTo>
                    <a:pt x="116" y="134"/>
                    <a:pt x="116" y="133"/>
                    <a:pt x="115" y="132"/>
                  </a:cubicBezTo>
                  <a:cubicBezTo>
                    <a:pt x="115" y="132"/>
                    <a:pt x="114" y="132"/>
                    <a:pt x="114" y="132"/>
                  </a:cubicBezTo>
                  <a:cubicBezTo>
                    <a:pt x="114" y="133"/>
                    <a:pt x="113" y="134"/>
                    <a:pt x="113" y="13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3" y="139"/>
                    <a:pt x="113" y="139"/>
                  </a:cubicBezTo>
                  <a:cubicBezTo>
                    <a:pt x="113" y="138"/>
                    <a:pt x="112" y="136"/>
                    <a:pt x="112" y="135"/>
                  </a:cubicBezTo>
                  <a:cubicBezTo>
                    <a:pt x="112" y="135"/>
                    <a:pt x="112" y="133"/>
                    <a:pt x="111" y="133"/>
                  </a:cubicBezTo>
                  <a:cubicBezTo>
                    <a:pt x="111" y="133"/>
                    <a:pt x="109" y="135"/>
                    <a:pt x="109" y="135"/>
                  </a:cubicBezTo>
                  <a:cubicBezTo>
                    <a:pt x="109" y="135"/>
                    <a:pt x="108" y="135"/>
                    <a:pt x="108" y="136"/>
                  </a:cubicBezTo>
                  <a:cubicBezTo>
                    <a:pt x="108" y="136"/>
                    <a:pt x="107" y="139"/>
                    <a:pt x="108" y="140"/>
                  </a:cubicBezTo>
                  <a:cubicBezTo>
                    <a:pt x="109" y="141"/>
                    <a:pt x="109" y="141"/>
                    <a:pt x="110" y="141"/>
                  </a:cubicBezTo>
                  <a:cubicBezTo>
                    <a:pt x="111" y="141"/>
                    <a:pt x="111" y="142"/>
                    <a:pt x="111" y="142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7" y="142"/>
                    <a:pt x="106" y="143"/>
                    <a:pt x="107" y="144"/>
                  </a:cubicBezTo>
                  <a:cubicBezTo>
                    <a:pt x="107" y="144"/>
                    <a:pt x="107" y="146"/>
                    <a:pt x="107" y="146"/>
                  </a:cubicBezTo>
                  <a:cubicBezTo>
                    <a:pt x="107" y="146"/>
                    <a:pt x="109" y="148"/>
                    <a:pt x="109" y="148"/>
                  </a:cubicBezTo>
                  <a:cubicBezTo>
                    <a:pt x="109" y="148"/>
                    <a:pt x="108" y="150"/>
                    <a:pt x="108" y="150"/>
                  </a:cubicBezTo>
                  <a:cubicBezTo>
                    <a:pt x="108" y="150"/>
                    <a:pt x="106" y="149"/>
                    <a:pt x="106" y="149"/>
                  </a:cubicBezTo>
                  <a:cubicBezTo>
                    <a:pt x="105" y="148"/>
                    <a:pt x="105" y="149"/>
                    <a:pt x="104" y="149"/>
                  </a:cubicBezTo>
                  <a:cubicBezTo>
                    <a:pt x="104" y="150"/>
                    <a:pt x="103" y="151"/>
                    <a:pt x="103" y="152"/>
                  </a:cubicBezTo>
                  <a:cubicBezTo>
                    <a:pt x="103" y="152"/>
                    <a:pt x="104" y="153"/>
                    <a:pt x="104" y="154"/>
                  </a:cubicBezTo>
                  <a:cubicBezTo>
                    <a:pt x="103" y="156"/>
                    <a:pt x="103" y="158"/>
                    <a:pt x="103" y="158"/>
                  </a:cubicBezTo>
                  <a:cubicBezTo>
                    <a:pt x="103" y="158"/>
                    <a:pt x="102" y="158"/>
                    <a:pt x="103" y="159"/>
                  </a:cubicBezTo>
                  <a:cubicBezTo>
                    <a:pt x="104" y="160"/>
                    <a:pt x="106" y="160"/>
                    <a:pt x="107" y="160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09" y="160"/>
                    <a:pt x="110" y="160"/>
                    <a:pt x="111" y="161"/>
                  </a:cubicBezTo>
                  <a:cubicBezTo>
                    <a:pt x="111" y="161"/>
                    <a:pt x="112" y="161"/>
                    <a:pt x="112" y="161"/>
                  </a:cubicBezTo>
                  <a:cubicBezTo>
                    <a:pt x="112" y="161"/>
                    <a:pt x="111" y="163"/>
                    <a:pt x="110" y="162"/>
                  </a:cubicBezTo>
                  <a:cubicBezTo>
                    <a:pt x="109" y="161"/>
                    <a:pt x="107" y="161"/>
                    <a:pt x="106" y="161"/>
                  </a:cubicBezTo>
                  <a:cubicBezTo>
                    <a:pt x="105" y="161"/>
                    <a:pt x="106" y="163"/>
                    <a:pt x="106" y="163"/>
                  </a:cubicBezTo>
                  <a:cubicBezTo>
                    <a:pt x="107" y="165"/>
                    <a:pt x="107" y="165"/>
                    <a:pt x="107" y="165"/>
                  </a:cubicBezTo>
                  <a:cubicBezTo>
                    <a:pt x="107" y="165"/>
                    <a:pt x="108" y="166"/>
                    <a:pt x="107" y="166"/>
                  </a:cubicBezTo>
                  <a:cubicBezTo>
                    <a:pt x="106" y="166"/>
                    <a:pt x="104" y="165"/>
                    <a:pt x="104" y="165"/>
                  </a:cubicBezTo>
                  <a:cubicBezTo>
                    <a:pt x="104" y="165"/>
                    <a:pt x="104" y="165"/>
                    <a:pt x="103" y="165"/>
                  </a:cubicBezTo>
                  <a:cubicBezTo>
                    <a:pt x="103" y="165"/>
                    <a:pt x="102" y="166"/>
                    <a:pt x="101" y="166"/>
                  </a:cubicBezTo>
                  <a:cubicBezTo>
                    <a:pt x="100" y="166"/>
                    <a:pt x="100" y="166"/>
                    <a:pt x="99" y="165"/>
                  </a:cubicBezTo>
                  <a:cubicBezTo>
                    <a:pt x="98" y="165"/>
                    <a:pt x="96" y="163"/>
                    <a:pt x="96" y="163"/>
                  </a:cubicBezTo>
                  <a:cubicBezTo>
                    <a:pt x="96" y="163"/>
                    <a:pt x="95" y="163"/>
                    <a:pt x="95" y="162"/>
                  </a:cubicBezTo>
                  <a:cubicBezTo>
                    <a:pt x="95" y="161"/>
                    <a:pt x="96" y="159"/>
                    <a:pt x="96" y="159"/>
                  </a:cubicBezTo>
                  <a:cubicBezTo>
                    <a:pt x="97" y="158"/>
                    <a:pt x="96" y="158"/>
                    <a:pt x="97" y="158"/>
                  </a:cubicBezTo>
                  <a:cubicBezTo>
                    <a:pt x="98" y="158"/>
                    <a:pt x="101" y="158"/>
                    <a:pt x="99" y="156"/>
                  </a:cubicBezTo>
                  <a:cubicBezTo>
                    <a:pt x="98" y="154"/>
                    <a:pt x="98" y="154"/>
                    <a:pt x="97" y="154"/>
                  </a:cubicBezTo>
                  <a:cubicBezTo>
                    <a:pt x="96" y="155"/>
                    <a:pt x="94" y="156"/>
                    <a:pt x="94" y="156"/>
                  </a:cubicBezTo>
                  <a:cubicBezTo>
                    <a:pt x="94" y="156"/>
                    <a:pt x="93" y="155"/>
                    <a:pt x="94" y="152"/>
                  </a:cubicBezTo>
                  <a:cubicBezTo>
                    <a:pt x="95" y="149"/>
                    <a:pt x="94" y="149"/>
                    <a:pt x="95" y="148"/>
                  </a:cubicBezTo>
                  <a:cubicBezTo>
                    <a:pt x="96" y="147"/>
                    <a:pt x="97" y="146"/>
                    <a:pt x="97" y="146"/>
                  </a:cubicBezTo>
                  <a:cubicBezTo>
                    <a:pt x="97" y="146"/>
                    <a:pt x="97" y="145"/>
                    <a:pt x="95" y="143"/>
                  </a:cubicBezTo>
                  <a:cubicBezTo>
                    <a:pt x="94" y="141"/>
                    <a:pt x="93" y="139"/>
                    <a:pt x="93" y="139"/>
                  </a:cubicBezTo>
                  <a:cubicBezTo>
                    <a:pt x="92" y="138"/>
                    <a:pt x="90" y="140"/>
                    <a:pt x="90" y="140"/>
                  </a:cubicBezTo>
                  <a:cubicBezTo>
                    <a:pt x="90" y="141"/>
                    <a:pt x="89" y="143"/>
                    <a:pt x="90" y="144"/>
                  </a:cubicBezTo>
                  <a:cubicBezTo>
                    <a:pt x="90" y="145"/>
                    <a:pt x="90" y="146"/>
                    <a:pt x="89" y="147"/>
                  </a:cubicBezTo>
                  <a:cubicBezTo>
                    <a:pt x="88" y="147"/>
                    <a:pt x="88" y="148"/>
                    <a:pt x="87" y="147"/>
                  </a:cubicBezTo>
                  <a:cubicBezTo>
                    <a:pt x="86" y="146"/>
                    <a:pt x="87" y="147"/>
                    <a:pt x="86" y="145"/>
                  </a:cubicBezTo>
                  <a:cubicBezTo>
                    <a:pt x="85" y="144"/>
                    <a:pt x="86" y="144"/>
                    <a:pt x="85" y="144"/>
                  </a:cubicBezTo>
                  <a:cubicBezTo>
                    <a:pt x="84" y="143"/>
                    <a:pt x="83" y="142"/>
                    <a:pt x="83" y="142"/>
                  </a:cubicBezTo>
                  <a:cubicBezTo>
                    <a:pt x="83" y="142"/>
                    <a:pt x="80" y="141"/>
                    <a:pt x="80" y="142"/>
                  </a:cubicBezTo>
                  <a:cubicBezTo>
                    <a:pt x="80" y="143"/>
                    <a:pt x="80" y="143"/>
                    <a:pt x="81" y="144"/>
                  </a:cubicBezTo>
                  <a:cubicBezTo>
                    <a:pt x="81" y="145"/>
                    <a:pt x="82" y="145"/>
                    <a:pt x="82" y="146"/>
                  </a:cubicBezTo>
                  <a:cubicBezTo>
                    <a:pt x="82" y="147"/>
                    <a:pt x="81" y="147"/>
                    <a:pt x="81" y="147"/>
                  </a:cubicBezTo>
                  <a:cubicBezTo>
                    <a:pt x="81" y="147"/>
                    <a:pt x="80" y="146"/>
                    <a:pt x="79" y="146"/>
                  </a:cubicBezTo>
                  <a:cubicBezTo>
                    <a:pt x="79" y="146"/>
                    <a:pt x="77" y="148"/>
                    <a:pt x="77" y="148"/>
                  </a:cubicBezTo>
                  <a:cubicBezTo>
                    <a:pt x="77" y="148"/>
                    <a:pt x="77" y="149"/>
                    <a:pt x="77" y="150"/>
                  </a:cubicBezTo>
                  <a:cubicBezTo>
                    <a:pt x="77" y="150"/>
                    <a:pt x="77" y="151"/>
                    <a:pt x="77" y="152"/>
                  </a:cubicBezTo>
                  <a:cubicBezTo>
                    <a:pt x="78" y="153"/>
                    <a:pt x="78" y="155"/>
                    <a:pt x="79" y="155"/>
                  </a:cubicBezTo>
                  <a:cubicBezTo>
                    <a:pt x="81" y="155"/>
                    <a:pt x="85" y="153"/>
                    <a:pt x="85" y="153"/>
                  </a:cubicBezTo>
                  <a:cubicBezTo>
                    <a:pt x="85" y="154"/>
                    <a:pt x="87" y="155"/>
                    <a:pt x="88" y="156"/>
                  </a:cubicBezTo>
                  <a:cubicBezTo>
                    <a:pt x="88" y="156"/>
                    <a:pt x="88" y="158"/>
                    <a:pt x="88" y="158"/>
                  </a:cubicBezTo>
                  <a:cubicBezTo>
                    <a:pt x="88" y="158"/>
                    <a:pt x="87" y="159"/>
                    <a:pt x="86" y="159"/>
                  </a:cubicBezTo>
                  <a:cubicBezTo>
                    <a:pt x="85" y="159"/>
                    <a:pt x="84" y="157"/>
                    <a:pt x="84" y="159"/>
                  </a:cubicBezTo>
                  <a:cubicBezTo>
                    <a:pt x="84" y="160"/>
                    <a:pt x="83" y="162"/>
                    <a:pt x="84" y="163"/>
                  </a:cubicBezTo>
                  <a:cubicBezTo>
                    <a:pt x="85" y="164"/>
                    <a:pt x="85" y="166"/>
                    <a:pt x="87" y="166"/>
                  </a:cubicBezTo>
                  <a:cubicBezTo>
                    <a:pt x="89" y="167"/>
                    <a:pt x="89" y="168"/>
                    <a:pt x="90" y="167"/>
                  </a:cubicBezTo>
                  <a:cubicBezTo>
                    <a:pt x="91" y="166"/>
                    <a:pt x="91" y="165"/>
                    <a:pt x="92" y="166"/>
                  </a:cubicBezTo>
                  <a:cubicBezTo>
                    <a:pt x="93" y="166"/>
                    <a:pt x="94" y="166"/>
                    <a:pt x="95" y="167"/>
                  </a:cubicBezTo>
                  <a:cubicBezTo>
                    <a:pt x="95" y="168"/>
                    <a:pt x="94" y="168"/>
                    <a:pt x="94" y="168"/>
                  </a:cubicBezTo>
                  <a:cubicBezTo>
                    <a:pt x="94" y="168"/>
                    <a:pt x="93" y="168"/>
                    <a:pt x="93" y="169"/>
                  </a:cubicBezTo>
                  <a:cubicBezTo>
                    <a:pt x="93" y="169"/>
                    <a:pt x="92" y="170"/>
                    <a:pt x="93" y="170"/>
                  </a:cubicBezTo>
                  <a:cubicBezTo>
                    <a:pt x="95" y="170"/>
                    <a:pt x="96" y="170"/>
                    <a:pt x="96" y="170"/>
                  </a:cubicBezTo>
                  <a:cubicBezTo>
                    <a:pt x="96" y="170"/>
                    <a:pt x="97" y="168"/>
                    <a:pt x="98" y="169"/>
                  </a:cubicBezTo>
                  <a:cubicBezTo>
                    <a:pt x="98" y="170"/>
                    <a:pt x="97" y="170"/>
                    <a:pt x="96" y="171"/>
                  </a:cubicBezTo>
                  <a:cubicBezTo>
                    <a:pt x="95" y="172"/>
                    <a:pt x="95" y="172"/>
                    <a:pt x="95" y="173"/>
                  </a:cubicBezTo>
                  <a:cubicBezTo>
                    <a:pt x="95" y="174"/>
                    <a:pt x="94" y="174"/>
                    <a:pt x="94" y="175"/>
                  </a:cubicBezTo>
                  <a:cubicBezTo>
                    <a:pt x="94" y="176"/>
                    <a:pt x="92" y="180"/>
                    <a:pt x="95" y="177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3"/>
                    <a:pt x="99" y="173"/>
                    <a:pt x="101" y="172"/>
                  </a:cubicBezTo>
                  <a:cubicBezTo>
                    <a:pt x="102" y="171"/>
                    <a:pt x="103" y="171"/>
                    <a:pt x="104" y="171"/>
                  </a:cubicBezTo>
                  <a:cubicBezTo>
                    <a:pt x="104" y="170"/>
                    <a:pt x="106" y="170"/>
                    <a:pt x="105" y="171"/>
                  </a:cubicBezTo>
                  <a:cubicBezTo>
                    <a:pt x="104" y="172"/>
                    <a:pt x="103" y="171"/>
                    <a:pt x="104" y="172"/>
                  </a:cubicBezTo>
                  <a:cubicBezTo>
                    <a:pt x="105" y="173"/>
                    <a:pt x="105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5" y="174"/>
                    <a:pt x="104" y="174"/>
                  </a:cubicBezTo>
                  <a:cubicBezTo>
                    <a:pt x="104" y="174"/>
                    <a:pt x="103" y="174"/>
                    <a:pt x="103" y="174"/>
                  </a:cubicBezTo>
                  <a:cubicBezTo>
                    <a:pt x="102" y="174"/>
                    <a:pt x="102" y="175"/>
                    <a:pt x="102" y="175"/>
                  </a:cubicBezTo>
                  <a:cubicBezTo>
                    <a:pt x="101" y="176"/>
                    <a:pt x="101" y="176"/>
                    <a:pt x="101" y="176"/>
                  </a:cubicBezTo>
                  <a:cubicBezTo>
                    <a:pt x="101" y="176"/>
                    <a:pt x="102" y="177"/>
                    <a:pt x="102" y="178"/>
                  </a:cubicBezTo>
                  <a:cubicBezTo>
                    <a:pt x="102" y="178"/>
                    <a:pt x="102" y="178"/>
                    <a:pt x="101" y="178"/>
                  </a:cubicBezTo>
                  <a:cubicBezTo>
                    <a:pt x="100" y="178"/>
                    <a:pt x="101" y="177"/>
                    <a:pt x="99" y="178"/>
                  </a:cubicBezTo>
                  <a:cubicBezTo>
                    <a:pt x="97" y="178"/>
                    <a:pt x="98" y="176"/>
                    <a:pt x="97" y="179"/>
                  </a:cubicBezTo>
                  <a:cubicBezTo>
                    <a:pt x="96" y="182"/>
                    <a:pt x="95" y="182"/>
                    <a:pt x="95" y="182"/>
                  </a:cubicBezTo>
                  <a:cubicBezTo>
                    <a:pt x="95" y="182"/>
                    <a:pt x="95" y="182"/>
                    <a:pt x="95" y="183"/>
                  </a:cubicBezTo>
                  <a:cubicBezTo>
                    <a:pt x="95" y="183"/>
                    <a:pt x="96" y="184"/>
                    <a:pt x="97" y="185"/>
                  </a:cubicBezTo>
                  <a:cubicBezTo>
                    <a:pt x="99" y="186"/>
                    <a:pt x="100" y="187"/>
                    <a:pt x="100" y="187"/>
                  </a:cubicBezTo>
                  <a:cubicBezTo>
                    <a:pt x="100" y="187"/>
                    <a:pt x="99" y="187"/>
                    <a:pt x="98" y="187"/>
                  </a:cubicBezTo>
                  <a:cubicBezTo>
                    <a:pt x="96" y="188"/>
                    <a:pt x="95" y="188"/>
                    <a:pt x="94" y="189"/>
                  </a:cubicBezTo>
                  <a:cubicBezTo>
                    <a:pt x="94" y="189"/>
                    <a:pt x="93" y="190"/>
                    <a:pt x="92" y="190"/>
                  </a:cubicBezTo>
                  <a:cubicBezTo>
                    <a:pt x="91" y="190"/>
                    <a:pt x="88" y="189"/>
                    <a:pt x="87" y="190"/>
                  </a:cubicBezTo>
                  <a:cubicBezTo>
                    <a:pt x="86" y="190"/>
                    <a:pt x="85" y="190"/>
                    <a:pt x="84" y="191"/>
                  </a:cubicBezTo>
                  <a:cubicBezTo>
                    <a:pt x="84" y="191"/>
                    <a:pt x="84" y="192"/>
                    <a:pt x="84" y="192"/>
                  </a:cubicBezTo>
                  <a:cubicBezTo>
                    <a:pt x="84" y="192"/>
                    <a:pt x="83" y="193"/>
                    <a:pt x="84" y="193"/>
                  </a:cubicBezTo>
                  <a:cubicBezTo>
                    <a:pt x="85" y="193"/>
                    <a:pt x="89" y="193"/>
                    <a:pt x="89" y="193"/>
                  </a:cubicBezTo>
                  <a:cubicBezTo>
                    <a:pt x="90" y="193"/>
                    <a:pt x="90" y="194"/>
                    <a:pt x="90" y="194"/>
                  </a:cubicBezTo>
                  <a:cubicBezTo>
                    <a:pt x="88" y="194"/>
                    <a:pt x="88" y="194"/>
                    <a:pt x="88" y="194"/>
                  </a:cubicBezTo>
                  <a:cubicBezTo>
                    <a:pt x="88" y="194"/>
                    <a:pt x="86" y="194"/>
                    <a:pt x="85" y="194"/>
                  </a:cubicBezTo>
                  <a:cubicBezTo>
                    <a:pt x="85" y="194"/>
                    <a:pt x="82" y="195"/>
                    <a:pt x="82" y="195"/>
                  </a:cubicBezTo>
                  <a:cubicBezTo>
                    <a:pt x="82" y="195"/>
                    <a:pt x="80" y="197"/>
                    <a:pt x="80" y="198"/>
                  </a:cubicBezTo>
                  <a:cubicBezTo>
                    <a:pt x="80" y="198"/>
                    <a:pt x="80" y="199"/>
                    <a:pt x="81" y="201"/>
                  </a:cubicBezTo>
                  <a:cubicBezTo>
                    <a:pt x="83" y="202"/>
                    <a:pt x="83" y="203"/>
                    <a:pt x="83" y="204"/>
                  </a:cubicBezTo>
                  <a:cubicBezTo>
                    <a:pt x="83" y="204"/>
                    <a:pt x="83" y="204"/>
                    <a:pt x="83" y="205"/>
                  </a:cubicBezTo>
                  <a:cubicBezTo>
                    <a:pt x="82" y="205"/>
                    <a:pt x="80" y="207"/>
                    <a:pt x="80" y="207"/>
                  </a:cubicBezTo>
                  <a:cubicBezTo>
                    <a:pt x="80" y="207"/>
                    <a:pt x="80" y="207"/>
                    <a:pt x="80" y="209"/>
                  </a:cubicBezTo>
                  <a:cubicBezTo>
                    <a:pt x="79" y="210"/>
                    <a:pt x="77" y="213"/>
                    <a:pt x="79" y="213"/>
                  </a:cubicBezTo>
                  <a:cubicBezTo>
                    <a:pt x="81" y="214"/>
                    <a:pt x="80" y="215"/>
                    <a:pt x="82" y="214"/>
                  </a:cubicBezTo>
                  <a:cubicBezTo>
                    <a:pt x="85" y="213"/>
                    <a:pt x="82" y="212"/>
                    <a:pt x="86" y="213"/>
                  </a:cubicBezTo>
                  <a:cubicBezTo>
                    <a:pt x="90" y="214"/>
                    <a:pt x="91" y="213"/>
                    <a:pt x="92" y="213"/>
                  </a:cubicBezTo>
                  <a:cubicBezTo>
                    <a:pt x="93" y="212"/>
                    <a:pt x="93" y="212"/>
                    <a:pt x="94" y="211"/>
                  </a:cubicBezTo>
                  <a:cubicBezTo>
                    <a:pt x="94" y="211"/>
                    <a:pt x="92" y="210"/>
                    <a:pt x="95" y="210"/>
                  </a:cubicBezTo>
                  <a:cubicBezTo>
                    <a:pt x="98" y="209"/>
                    <a:pt x="98" y="209"/>
                    <a:pt x="98" y="209"/>
                  </a:cubicBezTo>
                  <a:cubicBezTo>
                    <a:pt x="98" y="209"/>
                    <a:pt x="96" y="206"/>
                    <a:pt x="98" y="208"/>
                  </a:cubicBezTo>
                  <a:cubicBezTo>
                    <a:pt x="101" y="210"/>
                    <a:pt x="101" y="211"/>
                    <a:pt x="101" y="211"/>
                  </a:cubicBezTo>
                  <a:cubicBezTo>
                    <a:pt x="99" y="213"/>
                    <a:pt x="99" y="213"/>
                    <a:pt x="99" y="213"/>
                  </a:cubicBezTo>
                  <a:cubicBezTo>
                    <a:pt x="99" y="214"/>
                    <a:pt x="99" y="214"/>
                    <a:pt x="99" y="214"/>
                  </a:cubicBezTo>
                  <a:cubicBezTo>
                    <a:pt x="99" y="214"/>
                    <a:pt x="97" y="214"/>
                    <a:pt x="96" y="216"/>
                  </a:cubicBezTo>
                  <a:cubicBezTo>
                    <a:pt x="95" y="218"/>
                    <a:pt x="92" y="221"/>
                    <a:pt x="92" y="222"/>
                  </a:cubicBezTo>
                  <a:cubicBezTo>
                    <a:pt x="92" y="222"/>
                    <a:pt x="93" y="221"/>
                    <a:pt x="91" y="223"/>
                  </a:cubicBezTo>
                  <a:cubicBezTo>
                    <a:pt x="88" y="225"/>
                    <a:pt x="87" y="225"/>
                    <a:pt x="85" y="226"/>
                  </a:cubicBezTo>
                  <a:cubicBezTo>
                    <a:pt x="84" y="228"/>
                    <a:pt x="84" y="227"/>
                    <a:pt x="83" y="228"/>
                  </a:cubicBezTo>
                  <a:cubicBezTo>
                    <a:pt x="83" y="229"/>
                    <a:pt x="82" y="230"/>
                    <a:pt x="82" y="230"/>
                  </a:cubicBezTo>
                  <a:cubicBezTo>
                    <a:pt x="81" y="232"/>
                    <a:pt x="81" y="232"/>
                    <a:pt x="81" y="232"/>
                  </a:cubicBezTo>
                  <a:cubicBezTo>
                    <a:pt x="78" y="233"/>
                    <a:pt x="78" y="233"/>
                    <a:pt x="78" y="233"/>
                  </a:cubicBezTo>
                  <a:cubicBezTo>
                    <a:pt x="75" y="232"/>
                    <a:pt x="75" y="232"/>
                    <a:pt x="75" y="232"/>
                  </a:cubicBezTo>
                  <a:cubicBezTo>
                    <a:pt x="73" y="234"/>
                    <a:pt x="73" y="234"/>
                    <a:pt x="73" y="234"/>
                  </a:cubicBezTo>
                  <a:cubicBezTo>
                    <a:pt x="73" y="234"/>
                    <a:pt x="70" y="233"/>
                    <a:pt x="69" y="233"/>
                  </a:cubicBezTo>
                  <a:cubicBezTo>
                    <a:pt x="68" y="234"/>
                    <a:pt x="67" y="235"/>
                    <a:pt x="67" y="235"/>
                  </a:cubicBezTo>
                  <a:cubicBezTo>
                    <a:pt x="67" y="235"/>
                    <a:pt x="66" y="235"/>
                    <a:pt x="66" y="237"/>
                  </a:cubicBezTo>
                  <a:cubicBezTo>
                    <a:pt x="66" y="238"/>
                    <a:pt x="65" y="241"/>
                    <a:pt x="65" y="241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3"/>
                    <a:pt x="62" y="245"/>
                    <a:pt x="64" y="244"/>
                  </a:cubicBezTo>
                  <a:cubicBezTo>
                    <a:pt x="66" y="243"/>
                    <a:pt x="67" y="242"/>
                    <a:pt x="68" y="241"/>
                  </a:cubicBezTo>
                  <a:cubicBezTo>
                    <a:pt x="68" y="241"/>
                    <a:pt x="70" y="240"/>
                    <a:pt x="70" y="240"/>
                  </a:cubicBezTo>
                  <a:cubicBezTo>
                    <a:pt x="70" y="242"/>
                    <a:pt x="70" y="242"/>
                    <a:pt x="70" y="242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8"/>
                    <a:pt x="67" y="248"/>
                    <a:pt x="67" y="248"/>
                  </a:cubicBezTo>
                  <a:cubicBezTo>
                    <a:pt x="67" y="248"/>
                    <a:pt x="65" y="252"/>
                    <a:pt x="67" y="252"/>
                  </a:cubicBezTo>
                  <a:cubicBezTo>
                    <a:pt x="69" y="251"/>
                    <a:pt x="68" y="251"/>
                    <a:pt x="70" y="250"/>
                  </a:cubicBezTo>
                  <a:cubicBezTo>
                    <a:pt x="72" y="250"/>
                    <a:pt x="71" y="249"/>
                    <a:pt x="75" y="248"/>
                  </a:cubicBezTo>
                  <a:cubicBezTo>
                    <a:pt x="78" y="248"/>
                    <a:pt x="78" y="246"/>
                    <a:pt x="78" y="245"/>
                  </a:cubicBezTo>
                  <a:cubicBezTo>
                    <a:pt x="78" y="245"/>
                    <a:pt x="78" y="244"/>
                    <a:pt x="78" y="243"/>
                  </a:cubicBezTo>
                  <a:cubicBezTo>
                    <a:pt x="78" y="242"/>
                    <a:pt x="76" y="241"/>
                    <a:pt x="79" y="240"/>
                  </a:cubicBezTo>
                  <a:cubicBezTo>
                    <a:pt x="81" y="240"/>
                    <a:pt x="80" y="241"/>
                    <a:pt x="81" y="240"/>
                  </a:cubicBezTo>
                  <a:cubicBezTo>
                    <a:pt x="82" y="239"/>
                    <a:pt x="82" y="241"/>
                    <a:pt x="82" y="238"/>
                  </a:cubicBezTo>
                  <a:cubicBezTo>
                    <a:pt x="82" y="236"/>
                    <a:pt x="82" y="236"/>
                    <a:pt x="84" y="235"/>
                  </a:cubicBezTo>
                  <a:cubicBezTo>
                    <a:pt x="86" y="233"/>
                    <a:pt x="85" y="234"/>
                    <a:pt x="86" y="233"/>
                  </a:cubicBezTo>
                  <a:cubicBezTo>
                    <a:pt x="87" y="232"/>
                    <a:pt x="86" y="232"/>
                    <a:pt x="87" y="231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89" y="229"/>
                    <a:pt x="92" y="227"/>
                    <a:pt x="92" y="227"/>
                  </a:cubicBezTo>
                  <a:cubicBezTo>
                    <a:pt x="92" y="225"/>
                    <a:pt x="92" y="225"/>
                    <a:pt x="92" y="22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7" y="222"/>
                    <a:pt x="97" y="223"/>
                  </a:cubicBezTo>
                  <a:cubicBezTo>
                    <a:pt x="96" y="224"/>
                    <a:pt x="95" y="226"/>
                    <a:pt x="95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92" y="230"/>
                    <a:pt x="92" y="230"/>
                    <a:pt x="92" y="230"/>
                  </a:cubicBezTo>
                  <a:cubicBezTo>
                    <a:pt x="92" y="230"/>
                    <a:pt x="94" y="231"/>
                    <a:pt x="93" y="232"/>
                  </a:cubicBezTo>
                  <a:cubicBezTo>
                    <a:pt x="92" y="233"/>
                    <a:pt x="90" y="234"/>
                    <a:pt x="90" y="234"/>
                  </a:cubicBezTo>
                  <a:cubicBezTo>
                    <a:pt x="90" y="236"/>
                    <a:pt x="90" y="236"/>
                    <a:pt x="90" y="236"/>
                  </a:cubicBezTo>
                  <a:cubicBezTo>
                    <a:pt x="91" y="237"/>
                    <a:pt x="91" y="237"/>
                    <a:pt x="91" y="237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91" y="243"/>
                    <a:pt x="91" y="243"/>
                    <a:pt x="91" y="243"/>
                  </a:cubicBezTo>
                  <a:cubicBezTo>
                    <a:pt x="92" y="245"/>
                    <a:pt x="92" y="245"/>
                    <a:pt x="92" y="245"/>
                  </a:cubicBezTo>
                  <a:cubicBezTo>
                    <a:pt x="92" y="245"/>
                    <a:pt x="91" y="246"/>
                    <a:pt x="90" y="247"/>
                  </a:cubicBezTo>
                  <a:cubicBezTo>
                    <a:pt x="89" y="247"/>
                    <a:pt x="87" y="250"/>
                    <a:pt x="87" y="250"/>
                  </a:cubicBezTo>
                  <a:cubicBezTo>
                    <a:pt x="85" y="253"/>
                    <a:pt x="85" y="253"/>
                    <a:pt x="85" y="253"/>
                  </a:cubicBezTo>
                  <a:cubicBezTo>
                    <a:pt x="83" y="256"/>
                    <a:pt x="83" y="256"/>
                    <a:pt x="83" y="256"/>
                  </a:cubicBezTo>
                  <a:cubicBezTo>
                    <a:pt x="83" y="259"/>
                    <a:pt x="83" y="259"/>
                    <a:pt x="83" y="259"/>
                  </a:cubicBezTo>
                  <a:cubicBezTo>
                    <a:pt x="82" y="263"/>
                    <a:pt x="82" y="263"/>
                    <a:pt x="82" y="263"/>
                  </a:cubicBezTo>
                  <a:cubicBezTo>
                    <a:pt x="80" y="264"/>
                    <a:pt x="80" y="264"/>
                    <a:pt x="80" y="264"/>
                  </a:cubicBezTo>
                  <a:cubicBezTo>
                    <a:pt x="80" y="264"/>
                    <a:pt x="79" y="267"/>
                    <a:pt x="81" y="267"/>
                  </a:cubicBezTo>
                  <a:cubicBezTo>
                    <a:pt x="83" y="268"/>
                    <a:pt x="83" y="268"/>
                    <a:pt x="84" y="268"/>
                  </a:cubicBezTo>
                  <a:cubicBezTo>
                    <a:pt x="86" y="268"/>
                    <a:pt x="85" y="268"/>
                    <a:pt x="86" y="268"/>
                  </a:cubicBezTo>
                  <a:cubicBezTo>
                    <a:pt x="87" y="268"/>
                    <a:pt x="89" y="268"/>
                    <a:pt x="89" y="266"/>
                  </a:cubicBezTo>
                  <a:cubicBezTo>
                    <a:pt x="89" y="264"/>
                    <a:pt x="89" y="262"/>
                    <a:pt x="89" y="261"/>
                  </a:cubicBezTo>
                  <a:cubicBezTo>
                    <a:pt x="89" y="261"/>
                    <a:pt x="91" y="258"/>
                    <a:pt x="91" y="258"/>
                  </a:cubicBezTo>
                  <a:cubicBezTo>
                    <a:pt x="91" y="254"/>
                    <a:pt x="91" y="254"/>
                    <a:pt x="91" y="254"/>
                  </a:cubicBezTo>
                  <a:cubicBezTo>
                    <a:pt x="91" y="254"/>
                    <a:pt x="91" y="253"/>
                    <a:pt x="93" y="251"/>
                  </a:cubicBezTo>
                  <a:cubicBezTo>
                    <a:pt x="95" y="250"/>
                    <a:pt x="94" y="250"/>
                    <a:pt x="95" y="250"/>
                  </a:cubicBezTo>
                  <a:cubicBezTo>
                    <a:pt x="96" y="249"/>
                    <a:pt x="96" y="248"/>
                    <a:pt x="96" y="247"/>
                  </a:cubicBezTo>
                  <a:cubicBezTo>
                    <a:pt x="97" y="246"/>
                    <a:pt x="97" y="246"/>
                    <a:pt x="97" y="246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98" y="236"/>
                    <a:pt x="98" y="236"/>
                    <a:pt x="98" y="236"/>
                  </a:cubicBezTo>
                  <a:cubicBezTo>
                    <a:pt x="98" y="236"/>
                    <a:pt x="98" y="234"/>
                    <a:pt x="99" y="234"/>
                  </a:cubicBezTo>
                  <a:cubicBezTo>
                    <a:pt x="100" y="234"/>
                    <a:pt x="101" y="234"/>
                    <a:pt x="101" y="234"/>
                  </a:cubicBezTo>
                  <a:cubicBezTo>
                    <a:pt x="101" y="234"/>
                    <a:pt x="101" y="235"/>
                    <a:pt x="101" y="237"/>
                  </a:cubicBezTo>
                  <a:cubicBezTo>
                    <a:pt x="100" y="239"/>
                    <a:pt x="101" y="242"/>
                    <a:pt x="101" y="242"/>
                  </a:cubicBezTo>
                  <a:cubicBezTo>
                    <a:pt x="108" y="248"/>
                    <a:pt x="108" y="248"/>
                    <a:pt x="108" y="248"/>
                  </a:cubicBezTo>
                  <a:cubicBezTo>
                    <a:pt x="108" y="248"/>
                    <a:pt x="111" y="253"/>
                    <a:pt x="111" y="254"/>
                  </a:cubicBezTo>
                  <a:cubicBezTo>
                    <a:pt x="111" y="254"/>
                    <a:pt x="116" y="258"/>
                    <a:pt x="116" y="258"/>
                  </a:cubicBezTo>
                  <a:cubicBezTo>
                    <a:pt x="116" y="258"/>
                    <a:pt x="117" y="259"/>
                    <a:pt x="116" y="260"/>
                  </a:cubicBezTo>
                  <a:cubicBezTo>
                    <a:pt x="116" y="261"/>
                    <a:pt x="117" y="262"/>
                    <a:pt x="117" y="263"/>
                  </a:cubicBezTo>
                  <a:cubicBezTo>
                    <a:pt x="116" y="264"/>
                    <a:pt x="115" y="267"/>
                    <a:pt x="115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07" y="278"/>
                    <a:pt x="107" y="278"/>
                    <a:pt x="107" y="278"/>
                  </a:cubicBezTo>
                  <a:cubicBezTo>
                    <a:pt x="103" y="280"/>
                    <a:pt x="103" y="280"/>
                    <a:pt x="103" y="280"/>
                  </a:cubicBezTo>
                  <a:cubicBezTo>
                    <a:pt x="98" y="285"/>
                    <a:pt x="98" y="285"/>
                    <a:pt x="98" y="285"/>
                  </a:cubicBezTo>
                  <a:cubicBezTo>
                    <a:pt x="96" y="289"/>
                    <a:pt x="96" y="289"/>
                    <a:pt x="96" y="289"/>
                  </a:cubicBezTo>
                  <a:cubicBezTo>
                    <a:pt x="93" y="293"/>
                    <a:pt x="93" y="293"/>
                    <a:pt x="93" y="293"/>
                  </a:cubicBezTo>
                  <a:cubicBezTo>
                    <a:pt x="93" y="296"/>
                    <a:pt x="93" y="296"/>
                    <a:pt x="93" y="296"/>
                  </a:cubicBezTo>
                  <a:cubicBezTo>
                    <a:pt x="93" y="296"/>
                    <a:pt x="95" y="300"/>
                    <a:pt x="96" y="300"/>
                  </a:cubicBezTo>
                  <a:cubicBezTo>
                    <a:pt x="96" y="300"/>
                    <a:pt x="97" y="301"/>
                    <a:pt x="97" y="301"/>
                  </a:cubicBezTo>
                  <a:cubicBezTo>
                    <a:pt x="98" y="306"/>
                    <a:pt x="98" y="306"/>
                    <a:pt x="98" y="306"/>
                  </a:cubicBezTo>
                  <a:cubicBezTo>
                    <a:pt x="98" y="306"/>
                    <a:pt x="98" y="309"/>
                    <a:pt x="99" y="309"/>
                  </a:cubicBezTo>
                  <a:cubicBezTo>
                    <a:pt x="100" y="308"/>
                    <a:pt x="101" y="305"/>
                    <a:pt x="101" y="305"/>
                  </a:cubicBezTo>
                  <a:cubicBezTo>
                    <a:pt x="101" y="305"/>
                    <a:pt x="99" y="303"/>
                    <a:pt x="99" y="301"/>
                  </a:cubicBezTo>
                  <a:cubicBezTo>
                    <a:pt x="99" y="299"/>
                    <a:pt x="101" y="296"/>
                    <a:pt x="101" y="296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2" y="295"/>
                    <a:pt x="103" y="296"/>
                  </a:cubicBezTo>
                  <a:cubicBezTo>
                    <a:pt x="104" y="298"/>
                    <a:pt x="104" y="297"/>
                    <a:pt x="105" y="298"/>
                  </a:cubicBezTo>
                  <a:cubicBezTo>
                    <a:pt x="105" y="299"/>
                    <a:pt x="108" y="302"/>
                    <a:pt x="108" y="302"/>
                  </a:cubicBezTo>
                  <a:cubicBezTo>
                    <a:pt x="108" y="302"/>
                    <a:pt x="111" y="305"/>
                    <a:pt x="112" y="306"/>
                  </a:cubicBezTo>
                  <a:cubicBezTo>
                    <a:pt x="113" y="307"/>
                    <a:pt x="114" y="309"/>
                    <a:pt x="115" y="309"/>
                  </a:cubicBezTo>
                  <a:cubicBezTo>
                    <a:pt x="116" y="308"/>
                    <a:pt x="117" y="309"/>
                    <a:pt x="117" y="307"/>
                  </a:cubicBezTo>
                  <a:cubicBezTo>
                    <a:pt x="117" y="305"/>
                    <a:pt x="118" y="305"/>
                    <a:pt x="118" y="303"/>
                  </a:cubicBezTo>
                  <a:cubicBezTo>
                    <a:pt x="117" y="302"/>
                    <a:pt x="117" y="299"/>
                    <a:pt x="117" y="299"/>
                  </a:cubicBezTo>
                  <a:cubicBezTo>
                    <a:pt x="117" y="299"/>
                    <a:pt x="117" y="298"/>
                    <a:pt x="118" y="298"/>
                  </a:cubicBezTo>
                  <a:cubicBezTo>
                    <a:pt x="120" y="298"/>
                    <a:pt x="120" y="300"/>
                    <a:pt x="120" y="300"/>
                  </a:cubicBezTo>
                  <a:cubicBezTo>
                    <a:pt x="120" y="300"/>
                    <a:pt x="121" y="303"/>
                    <a:pt x="122" y="304"/>
                  </a:cubicBezTo>
                  <a:cubicBezTo>
                    <a:pt x="123" y="304"/>
                    <a:pt x="124" y="304"/>
                    <a:pt x="125" y="305"/>
                  </a:cubicBezTo>
                  <a:cubicBezTo>
                    <a:pt x="126" y="307"/>
                    <a:pt x="131" y="308"/>
                    <a:pt x="131" y="308"/>
                  </a:cubicBezTo>
                  <a:cubicBezTo>
                    <a:pt x="131" y="308"/>
                    <a:pt x="132" y="307"/>
                    <a:pt x="133" y="306"/>
                  </a:cubicBezTo>
                  <a:cubicBezTo>
                    <a:pt x="133" y="305"/>
                    <a:pt x="135" y="305"/>
                    <a:pt x="135" y="305"/>
                  </a:cubicBezTo>
                  <a:cubicBezTo>
                    <a:pt x="135" y="305"/>
                    <a:pt x="134" y="303"/>
                    <a:pt x="137" y="304"/>
                  </a:cubicBezTo>
                  <a:cubicBezTo>
                    <a:pt x="139" y="304"/>
                    <a:pt x="140" y="305"/>
                    <a:pt x="140" y="304"/>
                  </a:cubicBezTo>
                  <a:cubicBezTo>
                    <a:pt x="141" y="303"/>
                    <a:pt x="143" y="299"/>
                    <a:pt x="143" y="299"/>
                  </a:cubicBezTo>
                  <a:cubicBezTo>
                    <a:pt x="143" y="299"/>
                    <a:pt x="142" y="296"/>
                    <a:pt x="145" y="297"/>
                  </a:cubicBezTo>
                  <a:cubicBezTo>
                    <a:pt x="147" y="299"/>
                    <a:pt x="158" y="301"/>
                    <a:pt x="158" y="301"/>
                  </a:cubicBezTo>
                  <a:cubicBezTo>
                    <a:pt x="157" y="303"/>
                    <a:pt x="157" y="303"/>
                    <a:pt x="157" y="303"/>
                  </a:cubicBezTo>
                  <a:cubicBezTo>
                    <a:pt x="153" y="302"/>
                    <a:pt x="153" y="302"/>
                    <a:pt x="153" y="302"/>
                  </a:cubicBezTo>
                  <a:cubicBezTo>
                    <a:pt x="150" y="303"/>
                    <a:pt x="150" y="303"/>
                    <a:pt x="150" y="303"/>
                  </a:cubicBezTo>
                  <a:cubicBezTo>
                    <a:pt x="150" y="303"/>
                    <a:pt x="149" y="303"/>
                    <a:pt x="148" y="305"/>
                  </a:cubicBezTo>
                  <a:cubicBezTo>
                    <a:pt x="148" y="306"/>
                    <a:pt x="148" y="307"/>
                    <a:pt x="147" y="308"/>
                  </a:cubicBezTo>
                  <a:cubicBezTo>
                    <a:pt x="147" y="309"/>
                    <a:pt x="146" y="310"/>
                    <a:pt x="145" y="310"/>
                  </a:cubicBezTo>
                  <a:cubicBezTo>
                    <a:pt x="145" y="311"/>
                    <a:pt x="141" y="314"/>
                    <a:pt x="141" y="314"/>
                  </a:cubicBezTo>
                  <a:cubicBezTo>
                    <a:pt x="139" y="317"/>
                    <a:pt x="139" y="317"/>
                    <a:pt x="139" y="317"/>
                  </a:cubicBezTo>
                  <a:cubicBezTo>
                    <a:pt x="137" y="322"/>
                    <a:pt x="137" y="322"/>
                    <a:pt x="137" y="322"/>
                  </a:cubicBezTo>
                  <a:cubicBezTo>
                    <a:pt x="137" y="322"/>
                    <a:pt x="137" y="326"/>
                    <a:pt x="138" y="326"/>
                  </a:cubicBezTo>
                  <a:cubicBezTo>
                    <a:pt x="139" y="327"/>
                    <a:pt x="141" y="330"/>
                    <a:pt x="141" y="330"/>
                  </a:cubicBezTo>
                  <a:cubicBezTo>
                    <a:pt x="141" y="330"/>
                    <a:pt x="141" y="332"/>
                    <a:pt x="141" y="333"/>
                  </a:cubicBezTo>
                  <a:cubicBezTo>
                    <a:pt x="141" y="334"/>
                    <a:pt x="141" y="335"/>
                    <a:pt x="142" y="337"/>
                  </a:cubicBezTo>
                  <a:cubicBezTo>
                    <a:pt x="143" y="338"/>
                    <a:pt x="144" y="342"/>
                    <a:pt x="144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5" y="345"/>
                    <a:pt x="145" y="348"/>
                    <a:pt x="146" y="348"/>
                  </a:cubicBezTo>
                  <a:cubicBezTo>
                    <a:pt x="148" y="348"/>
                    <a:pt x="151" y="346"/>
                    <a:pt x="151" y="346"/>
                  </a:cubicBezTo>
                  <a:cubicBezTo>
                    <a:pt x="159" y="344"/>
                    <a:pt x="159" y="344"/>
                    <a:pt x="159" y="344"/>
                  </a:cubicBezTo>
                  <a:cubicBezTo>
                    <a:pt x="159" y="344"/>
                    <a:pt x="158" y="348"/>
                    <a:pt x="158" y="349"/>
                  </a:cubicBezTo>
                  <a:cubicBezTo>
                    <a:pt x="158" y="350"/>
                    <a:pt x="156" y="350"/>
                    <a:pt x="155" y="351"/>
                  </a:cubicBezTo>
                  <a:cubicBezTo>
                    <a:pt x="155" y="352"/>
                    <a:pt x="155" y="353"/>
                    <a:pt x="155" y="353"/>
                  </a:cubicBezTo>
                  <a:cubicBezTo>
                    <a:pt x="155" y="353"/>
                    <a:pt x="154" y="356"/>
                    <a:pt x="153" y="356"/>
                  </a:cubicBezTo>
                  <a:cubicBezTo>
                    <a:pt x="151" y="356"/>
                    <a:pt x="149" y="357"/>
                    <a:pt x="149" y="357"/>
                  </a:cubicBezTo>
                  <a:cubicBezTo>
                    <a:pt x="149" y="357"/>
                    <a:pt x="148" y="355"/>
                    <a:pt x="148" y="358"/>
                  </a:cubicBezTo>
                  <a:cubicBezTo>
                    <a:pt x="147" y="360"/>
                    <a:pt x="146" y="362"/>
                    <a:pt x="146" y="363"/>
                  </a:cubicBezTo>
                  <a:cubicBezTo>
                    <a:pt x="146" y="364"/>
                    <a:pt x="144" y="365"/>
                    <a:pt x="147" y="366"/>
                  </a:cubicBezTo>
                  <a:cubicBezTo>
                    <a:pt x="149" y="366"/>
                    <a:pt x="149" y="369"/>
                    <a:pt x="149" y="369"/>
                  </a:cubicBezTo>
                  <a:cubicBezTo>
                    <a:pt x="149" y="369"/>
                    <a:pt x="147" y="371"/>
                    <a:pt x="146" y="372"/>
                  </a:cubicBezTo>
                  <a:cubicBezTo>
                    <a:pt x="145" y="373"/>
                    <a:pt x="144" y="372"/>
                    <a:pt x="144" y="373"/>
                  </a:cubicBezTo>
                  <a:cubicBezTo>
                    <a:pt x="144" y="374"/>
                    <a:pt x="146" y="379"/>
                    <a:pt x="146" y="379"/>
                  </a:cubicBezTo>
                  <a:cubicBezTo>
                    <a:pt x="146" y="379"/>
                    <a:pt x="146" y="382"/>
                    <a:pt x="144" y="382"/>
                  </a:cubicBezTo>
                  <a:cubicBezTo>
                    <a:pt x="142" y="382"/>
                    <a:pt x="142" y="382"/>
                    <a:pt x="141" y="382"/>
                  </a:cubicBezTo>
                  <a:cubicBezTo>
                    <a:pt x="140" y="382"/>
                    <a:pt x="139" y="382"/>
                    <a:pt x="139" y="382"/>
                  </a:cubicBezTo>
                  <a:cubicBezTo>
                    <a:pt x="139" y="382"/>
                    <a:pt x="140" y="383"/>
                    <a:pt x="140" y="385"/>
                  </a:cubicBezTo>
                  <a:cubicBezTo>
                    <a:pt x="140" y="387"/>
                    <a:pt x="140" y="389"/>
                    <a:pt x="140" y="389"/>
                  </a:cubicBezTo>
                  <a:cubicBezTo>
                    <a:pt x="137" y="388"/>
                    <a:pt x="137" y="388"/>
                    <a:pt x="137" y="388"/>
                  </a:cubicBezTo>
                  <a:cubicBezTo>
                    <a:pt x="134" y="385"/>
                    <a:pt x="134" y="385"/>
                    <a:pt x="134" y="385"/>
                  </a:cubicBezTo>
                  <a:cubicBezTo>
                    <a:pt x="134" y="385"/>
                    <a:pt x="131" y="385"/>
                    <a:pt x="130" y="385"/>
                  </a:cubicBezTo>
                  <a:cubicBezTo>
                    <a:pt x="129" y="386"/>
                    <a:pt x="126" y="386"/>
                    <a:pt x="126" y="386"/>
                  </a:cubicBezTo>
                  <a:cubicBezTo>
                    <a:pt x="126" y="386"/>
                    <a:pt x="121" y="384"/>
                    <a:pt x="120" y="383"/>
                  </a:cubicBezTo>
                  <a:cubicBezTo>
                    <a:pt x="120" y="382"/>
                    <a:pt x="120" y="382"/>
                    <a:pt x="119" y="383"/>
                  </a:cubicBezTo>
                  <a:cubicBezTo>
                    <a:pt x="119" y="383"/>
                    <a:pt x="120" y="383"/>
                    <a:pt x="119" y="383"/>
                  </a:cubicBezTo>
                  <a:cubicBezTo>
                    <a:pt x="118" y="384"/>
                    <a:pt x="120" y="384"/>
                    <a:pt x="116" y="384"/>
                  </a:cubicBezTo>
                  <a:cubicBezTo>
                    <a:pt x="112" y="385"/>
                    <a:pt x="108" y="386"/>
                    <a:pt x="108" y="386"/>
                  </a:cubicBezTo>
                  <a:cubicBezTo>
                    <a:pt x="108" y="386"/>
                    <a:pt x="111" y="383"/>
                    <a:pt x="110" y="382"/>
                  </a:cubicBezTo>
                  <a:cubicBezTo>
                    <a:pt x="109" y="381"/>
                    <a:pt x="110" y="382"/>
                    <a:pt x="108" y="381"/>
                  </a:cubicBezTo>
                  <a:cubicBezTo>
                    <a:pt x="107" y="380"/>
                    <a:pt x="105" y="378"/>
                    <a:pt x="105" y="377"/>
                  </a:cubicBezTo>
                  <a:cubicBezTo>
                    <a:pt x="105" y="376"/>
                    <a:pt x="105" y="374"/>
                    <a:pt x="103" y="374"/>
                  </a:cubicBezTo>
                  <a:cubicBezTo>
                    <a:pt x="102" y="374"/>
                    <a:pt x="101" y="372"/>
                    <a:pt x="99" y="374"/>
                  </a:cubicBezTo>
                  <a:cubicBezTo>
                    <a:pt x="98" y="375"/>
                    <a:pt x="97" y="375"/>
                    <a:pt x="97" y="376"/>
                  </a:cubicBezTo>
                  <a:cubicBezTo>
                    <a:pt x="96" y="377"/>
                    <a:pt x="92" y="378"/>
                    <a:pt x="92" y="378"/>
                  </a:cubicBezTo>
                  <a:cubicBezTo>
                    <a:pt x="92" y="378"/>
                    <a:pt x="95" y="382"/>
                    <a:pt x="95" y="383"/>
                  </a:cubicBezTo>
                  <a:cubicBezTo>
                    <a:pt x="95" y="384"/>
                    <a:pt x="97" y="388"/>
                    <a:pt x="97" y="388"/>
                  </a:cubicBezTo>
                  <a:cubicBezTo>
                    <a:pt x="104" y="388"/>
                    <a:pt x="104" y="388"/>
                    <a:pt x="104" y="388"/>
                  </a:cubicBezTo>
                  <a:cubicBezTo>
                    <a:pt x="104" y="388"/>
                    <a:pt x="99" y="390"/>
                    <a:pt x="99" y="392"/>
                  </a:cubicBezTo>
                  <a:cubicBezTo>
                    <a:pt x="98" y="393"/>
                    <a:pt x="98" y="394"/>
                    <a:pt x="97" y="395"/>
                  </a:cubicBezTo>
                  <a:cubicBezTo>
                    <a:pt x="96" y="396"/>
                    <a:pt x="96" y="397"/>
                    <a:pt x="94" y="398"/>
                  </a:cubicBezTo>
                  <a:cubicBezTo>
                    <a:pt x="91" y="398"/>
                    <a:pt x="88" y="399"/>
                    <a:pt x="86" y="400"/>
                  </a:cubicBezTo>
                  <a:cubicBezTo>
                    <a:pt x="85" y="401"/>
                    <a:pt x="84" y="401"/>
                    <a:pt x="84" y="402"/>
                  </a:cubicBezTo>
                  <a:cubicBezTo>
                    <a:pt x="84" y="404"/>
                    <a:pt x="78" y="403"/>
                    <a:pt x="84" y="405"/>
                  </a:cubicBezTo>
                  <a:cubicBezTo>
                    <a:pt x="90" y="406"/>
                    <a:pt x="91" y="407"/>
                    <a:pt x="91" y="407"/>
                  </a:cubicBezTo>
                  <a:cubicBezTo>
                    <a:pt x="91" y="407"/>
                    <a:pt x="94" y="404"/>
                    <a:pt x="95" y="403"/>
                  </a:cubicBezTo>
                  <a:cubicBezTo>
                    <a:pt x="97" y="401"/>
                    <a:pt x="97" y="401"/>
                    <a:pt x="101" y="401"/>
                  </a:cubicBezTo>
                  <a:cubicBezTo>
                    <a:pt x="105" y="402"/>
                    <a:pt x="105" y="401"/>
                    <a:pt x="105" y="402"/>
                  </a:cubicBezTo>
                  <a:cubicBezTo>
                    <a:pt x="105" y="404"/>
                    <a:pt x="105" y="405"/>
                    <a:pt x="105" y="407"/>
                  </a:cubicBezTo>
                  <a:cubicBezTo>
                    <a:pt x="104" y="409"/>
                    <a:pt x="102" y="410"/>
                    <a:pt x="104" y="413"/>
                  </a:cubicBezTo>
                  <a:cubicBezTo>
                    <a:pt x="106" y="415"/>
                    <a:pt x="103" y="417"/>
                    <a:pt x="103" y="418"/>
                  </a:cubicBezTo>
                  <a:cubicBezTo>
                    <a:pt x="103" y="418"/>
                    <a:pt x="101" y="421"/>
                    <a:pt x="102" y="421"/>
                  </a:cubicBezTo>
                  <a:cubicBezTo>
                    <a:pt x="103" y="422"/>
                    <a:pt x="103" y="422"/>
                    <a:pt x="103" y="422"/>
                  </a:cubicBezTo>
                  <a:cubicBezTo>
                    <a:pt x="103" y="422"/>
                    <a:pt x="101" y="427"/>
                    <a:pt x="101" y="428"/>
                  </a:cubicBezTo>
                  <a:cubicBezTo>
                    <a:pt x="101" y="428"/>
                    <a:pt x="98" y="434"/>
                    <a:pt x="97" y="434"/>
                  </a:cubicBezTo>
                  <a:cubicBezTo>
                    <a:pt x="96" y="435"/>
                    <a:pt x="98" y="435"/>
                    <a:pt x="92" y="437"/>
                  </a:cubicBezTo>
                  <a:cubicBezTo>
                    <a:pt x="86" y="438"/>
                    <a:pt x="83" y="439"/>
                    <a:pt x="83" y="439"/>
                  </a:cubicBezTo>
                  <a:cubicBezTo>
                    <a:pt x="78" y="441"/>
                    <a:pt x="78" y="441"/>
                    <a:pt x="78" y="441"/>
                  </a:cubicBezTo>
                  <a:cubicBezTo>
                    <a:pt x="74" y="444"/>
                    <a:pt x="74" y="444"/>
                    <a:pt x="74" y="444"/>
                  </a:cubicBezTo>
                  <a:cubicBezTo>
                    <a:pt x="71" y="444"/>
                    <a:pt x="71" y="444"/>
                    <a:pt x="71" y="444"/>
                  </a:cubicBezTo>
                  <a:cubicBezTo>
                    <a:pt x="66" y="443"/>
                    <a:pt x="66" y="443"/>
                    <a:pt x="66" y="443"/>
                  </a:cubicBezTo>
                  <a:cubicBezTo>
                    <a:pt x="66" y="443"/>
                    <a:pt x="61" y="446"/>
                    <a:pt x="61" y="447"/>
                  </a:cubicBezTo>
                  <a:cubicBezTo>
                    <a:pt x="61" y="447"/>
                    <a:pt x="58" y="448"/>
                    <a:pt x="57" y="449"/>
                  </a:cubicBezTo>
                  <a:cubicBezTo>
                    <a:pt x="57" y="450"/>
                    <a:pt x="62" y="452"/>
                    <a:pt x="62" y="452"/>
                  </a:cubicBezTo>
                  <a:cubicBezTo>
                    <a:pt x="63" y="455"/>
                    <a:pt x="63" y="455"/>
                    <a:pt x="63" y="455"/>
                  </a:cubicBezTo>
                  <a:cubicBezTo>
                    <a:pt x="61" y="455"/>
                    <a:pt x="61" y="455"/>
                    <a:pt x="61" y="455"/>
                  </a:cubicBezTo>
                  <a:cubicBezTo>
                    <a:pt x="57" y="456"/>
                    <a:pt x="57" y="456"/>
                    <a:pt x="57" y="456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9" y="459"/>
                    <a:pt x="59" y="459"/>
                    <a:pt x="59" y="459"/>
                  </a:cubicBezTo>
                  <a:cubicBezTo>
                    <a:pt x="59" y="459"/>
                    <a:pt x="60" y="460"/>
                    <a:pt x="61" y="460"/>
                  </a:cubicBezTo>
                  <a:cubicBezTo>
                    <a:pt x="63" y="460"/>
                    <a:pt x="67" y="458"/>
                    <a:pt x="67" y="458"/>
                  </a:cubicBezTo>
                  <a:cubicBezTo>
                    <a:pt x="62" y="461"/>
                    <a:pt x="62" y="461"/>
                    <a:pt x="62" y="461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61" y="464"/>
                    <a:pt x="60" y="466"/>
                    <a:pt x="62" y="466"/>
                  </a:cubicBezTo>
                  <a:cubicBezTo>
                    <a:pt x="64" y="466"/>
                    <a:pt x="66" y="466"/>
                    <a:pt x="66" y="466"/>
                  </a:cubicBezTo>
                  <a:cubicBezTo>
                    <a:pt x="66" y="466"/>
                    <a:pt x="67" y="464"/>
                    <a:pt x="69" y="464"/>
                  </a:cubicBezTo>
                  <a:cubicBezTo>
                    <a:pt x="72" y="465"/>
                    <a:pt x="72" y="465"/>
                    <a:pt x="72" y="465"/>
                  </a:cubicBezTo>
                  <a:cubicBezTo>
                    <a:pt x="72" y="465"/>
                    <a:pt x="73" y="462"/>
                    <a:pt x="74" y="462"/>
                  </a:cubicBezTo>
                  <a:cubicBezTo>
                    <a:pt x="74" y="462"/>
                    <a:pt x="73" y="462"/>
                    <a:pt x="76" y="462"/>
                  </a:cubicBezTo>
                  <a:cubicBezTo>
                    <a:pt x="78" y="463"/>
                    <a:pt x="85" y="462"/>
                    <a:pt x="85" y="462"/>
                  </a:cubicBezTo>
                  <a:cubicBezTo>
                    <a:pt x="85" y="462"/>
                    <a:pt x="86" y="462"/>
                    <a:pt x="86" y="463"/>
                  </a:cubicBezTo>
                  <a:cubicBezTo>
                    <a:pt x="86" y="465"/>
                    <a:pt x="88" y="465"/>
                    <a:pt x="89" y="467"/>
                  </a:cubicBezTo>
                  <a:cubicBezTo>
                    <a:pt x="91" y="468"/>
                    <a:pt x="95" y="469"/>
                    <a:pt x="95" y="469"/>
                  </a:cubicBezTo>
                  <a:cubicBezTo>
                    <a:pt x="92" y="470"/>
                    <a:pt x="92" y="470"/>
                    <a:pt x="92" y="470"/>
                  </a:cubicBezTo>
                  <a:cubicBezTo>
                    <a:pt x="88" y="469"/>
                    <a:pt x="88" y="469"/>
                    <a:pt x="88" y="469"/>
                  </a:cubicBezTo>
                  <a:cubicBezTo>
                    <a:pt x="88" y="469"/>
                    <a:pt x="86" y="468"/>
                    <a:pt x="86" y="469"/>
                  </a:cubicBezTo>
                  <a:cubicBezTo>
                    <a:pt x="86" y="471"/>
                    <a:pt x="85" y="474"/>
                    <a:pt x="85" y="474"/>
                  </a:cubicBezTo>
                  <a:cubicBezTo>
                    <a:pt x="86" y="474"/>
                    <a:pt x="91" y="475"/>
                    <a:pt x="91" y="475"/>
                  </a:cubicBezTo>
                  <a:cubicBezTo>
                    <a:pt x="96" y="475"/>
                    <a:pt x="96" y="475"/>
                    <a:pt x="96" y="475"/>
                  </a:cubicBezTo>
                  <a:cubicBezTo>
                    <a:pt x="98" y="474"/>
                    <a:pt x="98" y="474"/>
                    <a:pt x="98" y="474"/>
                  </a:cubicBezTo>
                  <a:cubicBezTo>
                    <a:pt x="101" y="472"/>
                    <a:pt x="101" y="472"/>
                    <a:pt x="101" y="472"/>
                  </a:cubicBezTo>
                  <a:cubicBezTo>
                    <a:pt x="101" y="472"/>
                    <a:pt x="102" y="474"/>
                    <a:pt x="101" y="474"/>
                  </a:cubicBezTo>
                  <a:cubicBezTo>
                    <a:pt x="101" y="475"/>
                    <a:pt x="102" y="477"/>
                    <a:pt x="102" y="477"/>
                  </a:cubicBezTo>
                  <a:cubicBezTo>
                    <a:pt x="102" y="477"/>
                    <a:pt x="102" y="480"/>
                    <a:pt x="103" y="480"/>
                  </a:cubicBezTo>
                  <a:cubicBezTo>
                    <a:pt x="104" y="480"/>
                    <a:pt x="106" y="483"/>
                    <a:pt x="106" y="483"/>
                  </a:cubicBezTo>
                  <a:cubicBezTo>
                    <a:pt x="108" y="486"/>
                    <a:pt x="108" y="486"/>
                    <a:pt x="108" y="486"/>
                  </a:cubicBezTo>
                  <a:cubicBezTo>
                    <a:pt x="112" y="487"/>
                    <a:pt x="112" y="487"/>
                    <a:pt x="112" y="487"/>
                  </a:cubicBezTo>
                  <a:cubicBezTo>
                    <a:pt x="112" y="487"/>
                    <a:pt x="115" y="487"/>
                    <a:pt x="116" y="487"/>
                  </a:cubicBezTo>
                  <a:cubicBezTo>
                    <a:pt x="117" y="488"/>
                    <a:pt x="119" y="489"/>
                    <a:pt x="119" y="488"/>
                  </a:cubicBezTo>
                  <a:cubicBezTo>
                    <a:pt x="120" y="487"/>
                    <a:pt x="122" y="485"/>
                    <a:pt x="122" y="485"/>
                  </a:cubicBezTo>
                  <a:cubicBezTo>
                    <a:pt x="126" y="482"/>
                    <a:pt x="126" y="482"/>
                    <a:pt x="126" y="482"/>
                  </a:cubicBezTo>
                  <a:cubicBezTo>
                    <a:pt x="126" y="482"/>
                    <a:pt x="128" y="482"/>
                    <a:pt x="130" y="482"/>
                  </a:cubicBezTo>
                  <a:cubicBezTo>
                    <a:pt x="131" y="482"/>
                    <a:pt x="138" y="481"/>
                    <a:pt x="138" y="481"/>
                  </a:cubicBezTo>
                  <a:cubicBezTo>
                    <a:pt x="138" y="481"/>
                    <a:pt x="139" y="479"/>
                    <a:pt x="141" y="478"/>
                  </a:cubicBezTo>
                  <a:cubicBezTo>
                    <a:pt x="142" y="477"/>
                    <a:pt x="146" y="475"/>
                    <a:pt x="146" y="475"/>
                  </a:cubicBezTo>
                  <a:cubicBezTo>
                    <a:pt x="153" y="473"/>
                    <a:pt x="153" y="473"/>
                    <a:pt x="153" y="473"/>
                  </a:cubicBezTo>
                  <a:cubicBezTo>
                    <a:pt x="147" y="475"/>
                    <a:pt x="147" y="475"/>
                    <a:pt x="147" y="475"/>
                  </a:cubicBezTo>
                  <a:cubicBezTo>
                    <a:pt x="145" y="477"/>
                    <a:pt x="145" y="477"/>
                    <a:pt x="145" y="477"/>
                  </a:cubicBezTo>
                  <a:cubicBezTo>
                    <a:pt x="141" y="480"/>
                    <a:pt x="141" y="480"/>
                    <a:pt x="141" y="480"/>
                  </a:cubicBezTo>
                  <a:cubicBezTo>
                    <a:pt x="139" y="482"/>
                    <a:pt x="139" y="482"/>
                    <a:pt x="139" y="482"/>
                  </a:cubicBezTo>
                  <a:cubicBezTo>
                    <a:pt x="139" y="482"/>
                    <a:pt x="137" y="483"/>
                    <a:pt x="136" y="484"/>
                  </a:cubicBezTo>
                  <a:cubicBezTo>
                    <a:pt x="136" y="484"/>
                    <a:pt x="133" y="489"/>
                    <a:pt x="133" y="489"/>
                  </a:cubicBezTo>
                  <a:cubicBezTo>
                    <a:pt x="130" y="490"/>
                    <a:pt x="130" y="490"/>
                    <a:pt x="130" y="490"/>
                  </a:cubicBezTo>
                  <a:cubicBezTo>
                    <a:pt x="130" y="490"/>
                    <a:pt x="127" y="492"/>
                    <a:pt x="126" y="494"/>
                  </a:cubicBezTo>
                  <a:cubicBezTo>
                    <a:pt x="125" y="495"/>
                    <a:pt x="124" y="496"/>
                    <a:pt x="124" y="496"/>
                  </a:cubicBezTo>
                  <a:cubicBezTo>
                    <a:pt x="124" y="496"/>
                    <a:pt x="125" y="498"/>
                    <a:pt x="120" y="498"/>
                  </a:cubicBezTo>
                  <a:cubicBezTo>
                    <a:pt x="115" y="497"/>
                    <a:pt x="111" y="496"/>
                    <a:pt x="111" y="496"/>
                  </a:cubicBezTo>
                  <a:cubicBezTo>
                    <a:pt x="111" y="496"/>
                    <a:pt x="106" y="495"/>
                    <a:pt x="105" y="495"/>
                  </a:cubicBezTo>
                  <a:cubicBezTo>
                    <a:pt x="104" y="494"/>
                    <a:pt x="104" y="494"/>
                    <a:pt x="101" y="494"/>
                  </a:cubicBezTo>
                  <a:cubicBezTo>
                    <a:pt x="99" y="494"/>
                    <a:pt x="89" y="491"/>
                    <a:pt x="89" y="491"/>
                  </a:cubicBezTo>
                  <a:cubicBezTo>
                    <a:pt x="89" y="491"/>
                    <a:pt x="87" y="491"/>
                    <a:pt x="86" y="492"/>
                  </a:cubicBezTo>
                  <a:cubicBezTo>
                    <a:pt x="85" y="493"/>
                    <a:pt x="83" y="493"/>
                    <a:pt x="83" y="494"/>
                  </a:cubicBezTo>
                  <a:cubicBezTo>
                    <a:pt x="83" y="496"/>
                    <a:pt x="83" y="497"/>
                    <a:pt x="83" y="497"/>
                  </a:cubicBezTo>
                  <a:cubicBezTo>
                    <a:pt x="82" y="500"/>
                    <a:pt x="82" y="500"/>
                    <a:pt x="82" y="500"/>
                  </a:cubicBezTo>
                  <a:cubicBezTo>
                    <a:pt x="78" y="501"/>
                    <a:pt x="78" y="501"/>
                    <a:pt x="78" y="501"/>
                  </a:cubicBezTo>
                  <a:cubicBezTo>
                    <a:pt x="73" y="501"/>
                    <a:pt x="73" y="501"/>
                    <a:pt x="73" y="501"/>
                  </a:cubicBezTo>
                  <a:close/>
                  <a:moveTo>
                    <a:pt x="43" y="266"/>
                  </a:moveTo>
                  <a:cubicBezTo>
                    <a:pt x="43" y="266"/>
                    <a:pt x="43" y="266"/>
                    <a:pt x="43" y="266"/>
                  </a:cubicBezTo>
                  <a:cubicBezTo>
                    <a:pt x="44" y="266"/>
                    <a:pt x="50" y="266"/>
                    <a:pt x="50" y="266"/>
                  </a:cubicBezTo>
                  <a:cubicBezTo>
                    <a:pt x="54" y="266"/>
                    <a:pt x="54" y="266"/>
                    <a:pt x="54" y="266"/>
                  </a:cubicBezTo>
                  <a:cubicBezTo>
                    <a:pt x="54" y="266"/>
                    <a:pt x="59" y="266"/>
                    <a:pt x="60" y="266"/>
                  </a:cubicBezTo>
                  <a:cubicBezTo>
                    <a:pt x="61" y="266"/>
                    <a:pt x="62" y="267"/>
                    <a:pt x="62" y="267"/>
                  </a:cubicBezTo>
                  <a:cubicBezTo>
                    <a:pt x="62" y="267"/>
                    <a:pt x="64" y="265"/>
                    <a:pt x="65" y="266"/>
                  </a:cubicBezTo>
                  <a:cubicBezTo>
                    <a:pt x="66" y="266"/>
                    <a:pt x="68" y="269"/>
                    <a:pt x="68" y="269"/>
                  </a:cubicBezTo>
                  <a:cubicBezTo>
                    <a:pt x="70" y="274"/>
                    <a:pt x="70" y="274"/>
                    <a:pt x="70" y="274"/>
                  </a:cubicBezTo>
                  <a:cubicBezTo>
                    <a:pt x="71" y="280"/>
                    <a:pt x="71" y="280"/>
                    <a:pt x="71" y="280"/>
                  </a:cubicBezTo>
                  <a:cubicBezTo>
                    <a:pt x="72" y="285"/>
                    <a:pt x="72" y="285"/>
                    <a:pt x="72" y="285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4" y="293"/>
                    <a:pt x="74" y="293"/>
                    <a:pt x="74" y="293"/>
                  </a:cubicBezTo>
                  <a:cubicBezTo>
                    <a:pt x="74" y="293"/>
                    <a:pt x="74" y="297"/>
                    <a:pt x="74" y="297"/>
                  </a:cubicBezTo>
                  <a:cubicBezTo>
                    <a:pt x="73" y="297"/>
                    <a:pt x="70" y="298"/>
                    <a:pt x="70" y="298"/>
                  </a:cubicBezTo>
                  <a:cubicBezTo>
                    <a:pt x="69" y="299"/>
                    <a:pt x="68" y="302"/>
                    <a:pt x="68" y="302"/>
                  </a:cubicBezTo>
                  <a:cubicBezTo>
                    <a:pt x="68" y="302"/>
                    <a:pt x="72" y="298"/>
                    <a:pt x="73" y="299"/>
                  </a:cubicBezTo>
                  <a:cubicBezTo>
                    <a:pt x="74" y="299"/>
                    <a:pt x="77" y="299"/>
                    <a:pt x="77" y="299"/>
                  </a:cubicBezTo>
                  <a:cubicBezTo>
                    <a:pt x="79" y="301"/>
                    <a:pt x="79" y="301"/>
                    <a:pt x="79" y="301"/>
                  </a:cubicBezTo>
                  <a:cubicBezTo>
                    <a:pt x="81" y="305"/>
                    <a:pt x="81" y="305"/>
                    <a:pt x="81" y="305"/>
                  </a:cubicBezTo>
                  <a:cubicBezTo>
                    <a:pt x="81" y="310"/>
                    <a:pt x="81" y="310"/>
                    <a:pt x="81" y="310"/>
                  </a:cubicBezTo>
                  <a:cubicBezTo>
                    <a:pt x="81" y="310"/>
                    <a:pt x="81" y="314"/>
                    <a:pt x="80" y="314"/>
                  </a:cubicBezTo>
                  <a:cubicBezTo>
                    <a:pt x="80" y="315"/>
                    <a:pt x="79" y="316"/>
                    <a:pt x="78" y="316"/>
                  </a:cubicBezTo>
                  <a:cubicBezTo>
                    <a:pt x="77" y="316"/>
                    <a:pt x="76" y="316"/>
                    <a:pt x="77" y="314"/>
                  </a:cubicBezTo>
                  <a:cubicBezTo>
                    <a:pt x="77" y="312"/>
                    <a:pt x="78" y="310"/>
                    <a:pt x="78" y="310"/>
                  </a:cubicBezTo>
                  <a:cubicBezTo>
                    <a:pt x="78" y="309"/>
                    <a:pt x="79" y="305"/>
                    <a:pt x="78" y="305"/>
                  </a:cubicBezTo>
                  <a:cubicBezTo>
                    <a:pt x="76" y="305"/>
                    <a:pt x="75" y="303"/>
                    <a:pt x="75" y="305"/>
                  </a:cubicBezTo>
                  <a:cubicBezTo>
                    <a:pt x="74" y="306"/>
                    <a:pt x="75" y="310"/>
                    <a:pt x="75" y="310"/>
                  </a:cubicBezTo>
                  <a:cubicBezTo>
                    <a:pt x="75" y="310"/>
                    <a:pt x="76" y="311"/>
                    <a:pt x="76" y="312"/>
                  </a:cubicBezTo>
                  <a:cubicBezTo>
                    <a:pt x="75" y="313"/>
                    <a:pt x="75" y="312"/>
                    <a:pt x="74" y="314"/>
                  </a:cubicBezTo>
                  <a:cubicBezTo>
                    <a:pt x="72" y="315"/>
                    <a:pt x="75" y="316"/>
                    <a:pt x="75" y="316"/>
                  </a:cubicBezTo>
                  <a:cubicBezTo>
                    <a:pt x="76" y="318"/>
                    <a:pt x="76" y="318"/>
                    <a:pt x="76" y="318"/>
                  </a:cubicBezTo>
                  <a:cubicBezTo>
                    <a:pt x="76" y="318"/>
                    <a:pt x="76" y="321"/>
                    <a:pt x="75" y="321"/>
                  </a:cubicBezTo>
                  <a:cubicBezTo>
                    <a:pt x="74" y="322"/>
                    <a:pt x="74" y="323"/>
                    <a:pt x="70" y="321"/>
                  </a:cubicBezTo>
                  <a:cubicBezTo>
                    <a:pt x="66" y="320"/>
                    <a:pt x="65" y="319"/>
                    <a:pt x="65" y="319"/>
                  </a:cubicBezTo>
                  <a:cubicBezTo>
                    <a:pt x="64" y="324"/>
                    <a:pt x="64" y="324"/>
                    <a:pt x="64" y="324"/>
                  </a:cubicBezTo>
                  <a:cubicBezTo>
                    <a:pt x="62" y="328"/>
                    <a:pt x="62" y="328"/>
                    <a:pt x="62" y="328"/>
                  </a:cubicBezTo>
                  <a:cubicBezTo>
                    <a:pt x="55" y="330"/>
                    <a:pt x="55" y="330"/>
                    <a:pt x="55" y="330"/>
                  </a:cubicBezTo>
                  <a:cubicBezTo>
                    <a:pt x="51" y="325"/>
                    <a:pt x="51" y="325"/>
                    <a:pt x="51" y="325"/>
                  </a:cubicBezTo>
                  <a:cubicBezTo>
                    <a:pt x="51" y="325"/>
                    <a:pt x="48" y="326"/>
                    <a:pt x="47" y="326"/>
                  </a:cubicBezTo>
                  <a:cubicBezTo>
                    <a:pt x="46" y="325"/>
                    <a:pt x="41" y="324"/>
                    <a:pt x="41" y="324"/>
                  </a:cubicBezTo>
                  <a:cubicBezTo>
                    <a:pt x="40" y="319"/>
                    <a:pt x="40" y="319"/>
                    <a:pt x="40" y="319"/>
                  </a:cubicBezTo>
                  <a:cubicBezTo>
                    <a:pt x="35" y="314"/>
                    <a:pt x="35" y="314"/>
                    <a:pt x="35" y="314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3" y="304"/>
                    <a:pt x="33" y="304"/>
                    <a:pt x="33" y="304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5" y="310"/>
                    <a:pt x="25" y="310"/>
                    <a:pt x="25" y="310"/>
                  </a:cubicBezTo>
                  <a:cubicBezTo>
                    <a:pt x="25" y="310"/>
                    <a:pt x="27" y="312"/>
                    <a:pt x="25" y="313"/>
                  </a:cubicBezTo>
                  <a:cubicBezTo>
                    <a:pt x="23" y="313"/>
                    <a:pt x="19" y="314"/>
                    <a:pt x="19" y="314"/>
                  </a:cubicBezTo>
                  <a:cubicBezTo>
                    <a:pt x="19" y="314"/>
                    <a:pt x="14" y="315"/>
                    <a:pt x="13" y="315"/>
                  </a:cubicBezTo>
                  <a:cubicBezTo>
                    <a:pt x="13" y="315"/>
                    <a:pt x="9" y="309"/>
                    <a:pt x="9" y="309"/>
                  </a:cubicBezTo>
                  <a:cubicBezTo>
                    <a:pt x="9" y="309"/>
                    <a:pt x="7" y="309"/>
                    <a:pt x="6" y="309"/>
                  </a:cubicBezTo>
                  <a:cubicBezTo>
                    <a:pt x="5" y="309"/>
                    <a:pt x="5" y="310"/>
                    <a:pt x="5" y="308"/>
                  </a:cubicBezTo>
                  <a:cubicBezTo>
                    <a:pt x="5" y="306"/>
                    <a:pt x="4" y="303"/>
                    <a:pt x="4" y="303"/>
                  </a:cubicBezTo>
                  <a:cubicBezTo>
                    <a:pt x="4" y="303"/>
                    <a:pt x="7" y="306"/>
                    <a:pt x="4" y="302"/>
                  </a:cubicBezTo>
                  <a:cubicBezTo>
                    <a:pt x="1" y="298"/>
                    <a:pt x="0" y="294"/>
                    <a:pt x="0" y="294"/>
                  </a:cubicBezTo>
                  <a:cubicBezTo>
                    <a:pt x="5" y="291"/>
                    <a:pt x="5" y="291"/>
                    <a:pt x="5" y="291"/>
                  </a:cubicBezTo>
                  <a:cubicBezTo>
                    <a:pt x="5" y="291"/>
                    <a:pt x="10" y="291"/>
                    <a:pt x="11" y="292"/>
                  </a:cubicBezTo>
                  <a:cubicBezTo>
                    <a:pt x="12" y="292"/>
                    <a:pt x="13" y="290"/>
                    <a:pt x="13" y="290"/>
                  </a:cubicBezTo>
                  <a:cubicBezTo>
                    <a:pt x="13" y="290"/>
                    <a:pt x="15" y="288"/>
                    <a:pt x="13" y="287"/>
                  </a:cubicBezTo>
                  <a:cubicBezTo>
                    <a:pt x="12" y="287"/>
                    <a:pt x="10" y="285"/>
                    <a:pt x="10" y="285"/>
                  </a:cubicBezTo>
                  <a:cubicBezTo>
                    <a:pt x="10" y="285"/>
                    <a:pt x="8" y="283"/>
                    <a:pt x="11" y="282"/>
                  </a:cubicBezTo>
                  <a:cubicBezTo>
                    <a:pt x="14" y="282"/>
                    <a:pt x="14" y="282"/>
                    <a:pt x="16" y="282"/>
                  </a:cubicBezTo>
                  <a:cubicBezTo>
                    <a:pt x="18" y="283"/>
                    <a:pt x="19" y="286"/>
                    <a:pt x="20" y="282"/>
                  </a:cubicBezTo>
                  <a:cubicBezTo>
                    <a:pt x="21" y="279"/>
                    <a:pt x="19" y="279"/>
                    <a:pt x="22" y="278"/>
                  </a:cubicBezTo>
                  <a:cubicBezTo>
                    <a:pt x="25" y="278"/>
                    <a:pt x="27" y="277"/>
                    <a:pt x="27" y="276"/>
                  </a:cubicBezTo>
                  <a:cubicBezTo>
                    <a:pt x="27" y="275"/>
                    <a:pt x="27" y="271"/>
                    <a:pt x="28" y="271"/>
                  </a:cubicBezTo>
                  <a:cubicBezTo>
                    <a:pt x="29" y="271"/>
                    <a:pt x="34" y="272"/>
                    <a:pt x="34" y="272"/>
                  </a:cubicBezTo>
                  <a:cubicBezTo>
                    <a:pt x="34" y="272"/>
                    <a:pt x="36" y="270"/>
                    <a:pt x="38" y="271"/>
                  </a:cubicBezTo>
                  <a:cubicBezTo>
                    <a:pt x="40" y="271"/>
                    <a:pt x="41" y="270"/>
                    <a:pt x="41" y="270"/>
                  </a:cubicBezTo>
                  <a:cubicBezTo>
                    <a:pt x="41" y="270"/>
                    <a:pt x="43" y="266"/>
                    <a:pt x="43" y="266"/>
                  </a:cubicBezTo>
                  <a:close/>
                  <a:moveTo>
                    <a:pt x="74" y="227"/>
                  </a:moveTo>
                  <a:cubicBezTo>
                    <a:pt x="74" y="227"/>
                    <a:pt x="74" y="227"/>
                    <a:pt x="74" y="227"/>
                  </a:cubicBezTo>
                  <a:cubicBezTo>
                    <a:pt x="74" y="227"/>
                    <a:pt x="73" y="224"/>
                    <a:pt x="74" y="224"/>
                  </a:cubicBezTo>
                  <a:cubicBezTo>
                    <a:pt x="75" y="224"/>
                    <a:pt x="78" y="223"/>
                    <a:pt x="78" y="223"/>
                  </a:cubicBezTo>
                  <a:cubicBezTo>
                    <a:pt x="78" y="223"/>
                    <a:pt x="79" y="221"/>
                    <a:pt x="79" y="222"/>
                  </a:cubicBezTo>
                  <a:cubicBezTo>
                    <a:pt x="80" y="222"/>
                    <a:pt x="80" y="224"/>
                    <a:pt x="79" y="224"/>
                  </a:cubicBezTo>
                  <a:cubicBezTo>
                    <a:pt x="79" y="224"/>
                    <a:pt x="77" y="226"/>
                    <a:pt x="77" y="226"/>
                  </a:cubicBezTo>
                  <a:cubicBezTo>
                    <a:pt x="77" y="226"/>
                    <a:pt x="75" y="227"/>
                    <a:pt x="75" y="227"/>
                  </a:cubicBezTo>
                  <a:cubicBezTo>
                    <a:pt x="74" y="227"/>
                    <a:pt x="74" y="227"/>
                    <a:pt x="74" y="227"/>
                  </a:cubicBezTo>
                  <a:close/>
                  <a:moveTo>
                    <a:pt x="87" y="248"/>
                  </a:moveTo>
                  <a:cubicBezTo>
                    <a:pt x="87" y="248"/>
                    <a:pt x="87" y="248"/>
                    <a:pt x="87" y="248"/>
                  </a:cubicBezTo>
                  <a:cubicBezTo>
                    <a:pt x="87" y="248"/>
                    <a:pt x="87" y="249"/>
                    <a:pt x="86" y="249"/>
                  </a:cubicBezTo>
                  <a:cubicBezTo>
                    <a:pt x="85" y="249"/>
                    <a:pt x="83" y="249"/>
                    <a:pt x="83" y="248"/>
                  </a:cubicBezTo>
                  <a:cubicBezTo>
                    <a:pt x="83" y="248"/>
                    <a:pt x="84" y="246"/>
                    <a:pt x="85" y="246"/>
                  </a:cubicBezTo>
                  <a:cubicBezTo>
                    <a:pt x="85" y="246"/>
                    <a:pt x="86" y="245"/>
                    <a:pt x="86" y="245"/>
                  </a:cubicBezTo>
                  <a:cubicBezTo>
                    <a:pt x="86" y="245"/>
                    <a:pt x="86" y="244"/>
                    <a:pt x="86" y="244"/>
                  </a:cubicBezTo>
                  <a:cubicBezTo>
                    <a:pt x="87" y="244"/>
                    <a:pt x="88" y="246"/>
                    <a:pt x="88" y="246"/>
                  </a:cubicBezTo>
                  <a:cubicBezTo>
                    <a:pt x="87" y="248"/>
                    <a:pt x="87" y="248"/>
                    <a:pt x="87" y="248"/>
                  </a:cubicBezTo>
                  <a:close/>
                  <a:moveTo>
                    <a:pt x="95" y="255"/>
                  </a:moveTo>
                  <a:cubicBezTo>
                    <a:pt x="95" y="255"/>
                    <a:pt x="95" y="255"/>
                    <a:pt x="95" y="255"/>
                  </a:cubicBezTo>
                  <a:cubicBezTo>
                    <a:pt x="95" y="254"/>
                    <a:pt x="97" y="252"/>
                    <a:pt x="97" y="251"/>
                  </a:cubicBezTo>
                  <a:cubicBezTo>
                    <a:pt x="98" y="251"/>
                    <a:pt x="98" y="250"/>
                    <a:pt x="98" y="250"/>
                  </a:cubicBezTo>
                  <a:cubicBezTo>
                    <a:pt x="99" y="249"/>
                    <a:pt x="100" y="249"/>
                    <a:pt x="101" y="249"/>
                  </a:cubicBezTo>
                  <a:cubicBezTo>
                    <a:pt x="103" y="250"/>
                    <a:pt x="105" y="252"/>
                    <a:pt x="104" y="252"/>
                  </a:cubicBezTo>
                  <a:cubicBezTo>
                    <a:pt x="104" y="253"/>
                    <a:pt x="103" y="252"/>
                    <a:pt x="103" y="255"/>
                  </a:cubicBezTo>
                  <a:cubicBezTo>
                    <a:pt x="103" y="258"/>
                    <a:pt x="103" y="258"/>
                    <a:pt x="103" y="259"/>
                  </a:cubicBezTo>
                  <a:cubicBezTo>
                    <a:pt x="104" y="260"/>
                    <a:pt x="103" y="263"/>
                    <a:pt x="103" y="263"/>
                  </a:cubicBezTo>
                  <a:cubicBezTo>
                    <a:pt x="103" y="263"/>
                    <a:pt x="102" y="265"/>
                    <a:pt x="101" y="265"/>
                  </a:cubicBezTo>
                  <a:cubicBezTo>
                    <a:pt x="101" y="265"/>
                    <a:pt x="101" y="265"/>
                    <a:pt x="99" y="264"/>
                  </a:cubicBezTo>
                  <a:cubicBezTo>
                    <a:pt x="98" y="264"/>
                    <a:pt x="95" y="262"/>
                    <a:pt x="95" y="262"/>
                  </a:cubicBezTo>
                  <a:cubicBezTo>
                    <a:pt x="95" y="262"/>
                    <a:pt x="95" y="257"/>
                    <a:pt x="95" y="257"/>
                  </a:cubicBezTo>
                  <a:cubicBezTo>
                    <a:pt x="95" y="256"/>
                    <a:pt x="94" y="255"/>
                    <a:pt x="94" y="255"/>
                  </a:cubicBezTo>
                  <a:cubicBezTo>
                    <a:pt x="95" y="255"/>
                    <a:pt x="95" y="255"/>
                    <a:pt x="95" y="255"/>
                  </a:cubicBezTo>
                  <a:close/>
                  <a:moveTo>
                    <a:pt x="74" y="210"/>
                  </a:moveTo>
                  <a:cubicBezTo>
                    <a:pt x="74" y="210"/>
                    <a:pt x="74" y="210"/>
                    <a:pt x="74" y="210"/>
                  </a:cubicBezTo>
                  <a:cubicBezTo>
                    <a:pt x="74" y="210"/>
                    <a:pt x="74" y="209"/>
                    <a:pt x="76" y="209"/>
                  </a:cubicBezTo>
                  <a:cubicBezTo>
                    <a:pt x="77" y="210"/>
                    <a:pt x="77" y="211"/>
                    <a:pt x="77" y="212"/>
                  </a:cubicBezTo>
                  <a:cubicBezTo>
                    <a:pt x="77" y="213"/>
                    <a:pt x="80" y="213"/>
                    <a:pt x="79" y="214"/>
                  </a:cubicBezTo>
                  <a:cubicBezTo>
                    <a:pt x="77" y="215"/>
                    <a:pt x="76" y="215"/>
                    <a:pt x="76" y="215"/>
                  </a:cubicBezTo>
                  <a:cubicBezTo>
                    <a:pt x="76" y="214"/>
                    <a:pt x="75" y="215"/>
                    <a:pt x="75" y="214"/>
                  </a:cubicBezTo>
                  <a:cubicBezTo>
                    <a:pt x="75" y="213"/>
                    <a:pt x="73" y="212"/>
                    <a:pt x="73" y="212"/>
                  </a:cubicBezTo>
                  <a:cubicBezTo>
                    <a:pt x="73" y="212"/>
                    <a:pt x="74" y="210"/>
                    <a:pt x="74" y="210"/>
                  </a:cubicBezTo>
                  <a:close/>
                  <a:moveTo>
                    <a:pt x="61" y="196"/>
                  </a:moveTo>
                  <a:cubicBezTo>
                    <a:pt x="61" y="196"/>
                    <a:pt x="61" y="196"/>
                    <a:pt x="61" y="196"/>
                  </a:cubicBezTo>
                  <a:cubicBezTo>
                    <a:pt x="63" y="197"/>
                    <a:pt x="64" y="196"/>
                    <a:pt x="64" y="197"/>
                  </a:cubicBezTo>
                  <a:cubicBezTo>
                    <a:pt x="65" y="197"/>
                    <a:pt x="66" y="198"/>
                    <a:pt x="65" y="199"/>
                  </a:cubicBezTo>
                  <a:cubicBezTo>
                    <a:pt x="63" y="200"/>
                    <a:pt x="63" y="200"/>
                    <a:pt x="61" y="200"/>
                  </a:cubicBezTo>
                  <a:cubicBezTo>
                    <a:pt x="60" y="200"/>
                    <a:pt x="62" y="200"/>
                    <a:pt x="60" y="200"/>
                  </a:cubicBezTo>
                  <a:cubicBezTo>
                    <a:pt x="58" y="200"/>
                    <a:pt x="55" y="202"/>
                    <a:pt x="57" y="199"/>
                  </a:cubicBezTo>
                  <a:cubicBezTo>
                    <a:pt x="59" y="197"/>
                    <a:pt x="61" y="196"/>
                    <a:pt x="61" y="196"/>
                  </a:cubicBezTo>
                  <a:close/>
                  <a:moveTo>
                    <a:pt x="72" y="191"/>
                  </a:moveTo>
                  <a:cubicBezTo>
                    <a:pt x="72" y="191"/>
                    <a:pt x="72" y="191"/>
                    <a:pt x="72" y="191"/>
                  </a:cubicBezTo>
                  <a:cubicBezTo>
                    <a:pt x="73" y="191"/>
                    <a:pt x="74" y="189"/>
                    <a:pt x="75" y="190"/>
                  </a:cubicBezTo>
                  <a:cubicBezTo>
                    <a:pt x="76" y="191"/>
                    <a:pt x="78" y="192"/>
                    <a:pt x="76" y="193"/>
                  </a:cubicBezTo>
                  <a:cubicBezTo>
                    <a:pt x="74" y="194"/>
                    <a:pt x="74" y="194"/>
                    <a:pt x="73" y="195"/>
                  </a:cubicBezTo>
                  <a:cubicBezTo>
                    <a:pt x="71" y="196"/>
                    <a:pt x="69" y="197"/>
                    <a:pt x="68" y="197"/>
                  </a:cubicBezTo>
                  <a:cubicBezTo>
                    <a:pt x="67" y="197"/>
                    <a:pt x="66" y="195"/>
                    <a:pt x="67" y="195"/>
                  </a:cubicBezTo>
                  <a:cubicBezTo>
                    <a:pt x="68" y="195"/>
                    <a:pt x="69" y="194"/>
                    <a:pt x="70" y="194"/>
                  </a:cubicBezTo>
                  <a:cubicBezTo>
                    <a:pt x="70" y="193"/>
                    <a:pt x="72" y="191"/>
                    <a:pt x="72" y="191"/>
                  </a:cubicBezTo>
                  <a:close/>
                  <a:moveTo>
                    <a:pt x="78" y="171"/>
                  </a:moveTo>
                  <a:cubicBezTo>
                    <a:pt x="78" y="171"/>
                    <a:pt x="78" y="171"/>
                    <a:pt x="78" y="171"/>
                  </a:cubicBezTo>
                  <a:cubicBezTo>
                    <a:pt x="78" y="171"/>
                    <a:pt x="78" y="168"/>
                    <a:pt x="79" y="169"/>
                  </a:cubicBezTo>
                  <a:cubicBezTo>
                    <a:pt x="81" y="169"/>
                    <a:pt x="81" y="169"/>
                    <a:pt x="81" y="170"/>
                  </a:cubicBezTo>
                  <a:cubicBezTo>
                    <a:pt x="81" y="171"/>
                    <a:pt x="83" y="170"/>
                    <a:pt x="81" y="171"/>
                  </a:cubicBezTo>
                  <a:cubicBezTo>
                    <a:pt x="80" y="171"/>
                    <a:pt x="78" y="171"/>
                    <a:pt x="78" y="171"/>
                  </a:cubicBezTo>
                  <a:close/>
                  <a:moveTo>
                    <a:pt x="87" y="181"/>
                  </a:moveTo>
                  <a:cubicBezTo>
                    <a:pt x="87" y="181"/>
                    <a:pt x="87" y="181"/>
                    <a:pt x="87" y="181"/>
                  </a:cubicBezTo>
                  <a:cubicBezTo>
                    <a:pt x="87" y="181"/>
                    <a:pt x="88" y="179"/>
                    <a:pt x="89" y="179"/>
                  </a:cubicBezTo>
                  <a:cubicBezTo>
                    <a:pt x="89" y="179"/>
                    <a:pt x="90" y="179"/>
                    <a:pt x="90" y="180"/>
                  </a:cubicBezTo>
                  <a:cubicBezTo>
                    <a:pt x="90" y="181"/>
                    <a:pt x="90" y="183"/>
                    <a:pt x="89" y="183"/>
                  </a:cubicBezTo>
                  <a:cubicBezTo>
                    <a:pt x="88" y="183"/>
                    <a:pt x="88" y="184"/>
                    <a:pt x="87" y="183"/>
                  </a:cubicBezTo>
                  <a:cubicBezTo>
                    <a:pt x="86" y="183"/>
                    <a:pt x="87" y="181"/>
                    <a:pt x="87" y="181"/>
                  </a:cubicBezTo>
                  <a:close/>
                  <a:moveTo>
                    <a:pt x="82" y="177"/>
                  </a:move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1" y="173"/>
                    <a:pt x="83" y="173"/>
                  </a:cubicBezTo>
                  <a:cubicBezTo>
                    <a:pt x="85" y="172"/>
                    <a:pt x="86" y="172"/>
                    <a:pt x="86" y="172"/>
                  </a:cubicBezTo>
                  <a:cubicBezTo>
                    <a:pt x="86" y="172"/>
                    <a:pt x="89" y="176"/>
                    <a:pt x="89" y="176"/>
                  </a:cubicBezTo>
                  <a:cubicBezTo>
                    <a:pt x="88" y="177"/>
                    <a:pt x="88" y="178"/>
                    <a:pt x="86" y="178"/>
                  </a:cubicBezTo>
                  <a:cubicBezTo>
                    <a:pt x="85" y="178"/>
                    <a:pt x="84" y="179"/>
                    <a:pt x="84" y="178"/>
                  </a:cubicBezTo>
                  <a:cubicBezTo>
                    <a:pt x="83" y="177"/>
                    <a:pt x="82" y="177"/>
                    <a:pt x="82" y="177"/>
                  </a:cubicBezTo>
                  <a:close/>
                  <a:moveTo>
                    <a:pt x="45" y="174"/>
                  </a:moveTo>
                  <a:cubicBezTo>
                    <a:pt x="45" y="174"/>
                    <a:pt x="45" y="174"/>
                    <a:pt x="45" y="174"/>
                  </a:cubicBezTo>
                  <a:cubicBezTo>
                    <a:pt x="46" y="174"/>
                    <a:pt x="46" y="173"/>
                    <a:pt x="46" y="175"/>
                  </a:cubicBezTo>
                  <a:cubicBezTo>
                    <a:pt x="46" y="176"/>
                    <a:pt x="46" y="177"/>
                    <a:pt x="46" y="177"/>
                  </a:cubicBezTo>
                  <a:cubicBezTo>
                    <a:pt x="46" y="177"/>
                    <a:pt x="45" y="179"/>
                    <a:pt x="44" y="178"/>
                  </a:cubicBezTo>
                  <a:cubicBezTo>
                    <a:pt x="43" y="177"/>
                    <a:pt x="43" y="176"/>
                    <a:pt x="43" y="176"/>
                  </a:cubicBezTo>
                  <a:cubicBezTo>
                    <a:pt x="45" y="174"/>
                    <a:pt x="45" y="174"/>
                    <a:pt x="45" y="174"/>
                  </a:cubicBezTo>
                  <a:close/>
                  <a:moveTo>
                    <a:pt x="53" y="164"/>
                  </a:moveTo>
                  <a:cubicBezTo>
                    <a:pt x="53" y="164"/>
                    <a:pt x="53" y="164"/>
                    <a:pt x="53" y="164"/>
                  </a:cubicBezTo>
                  <a:cubicBezTo>
                    <a:pt x="54" y="165"/>
                    <a:pt x="56" y="167"/>
                    <a:pt x="56" y="167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3" y="170"/>
                    <a:pt x="50" y="171"/>
                    <a:pt x="50" y="172"/>
                  </a:cubicBezTo>
                  <a:cubicBezTo>
                    <a:pt x="49" y="172"/>
                    <a:pt x="51" y="175"/>
                    <a:pt x="49" y="174"/>
                  </a:cubicBezTo>
                  <a:cubicBezTo>
                    <a:pt x="47" y="173"/>
                    <a:pt x="46" y="171"/>
                    <a:pt x="47" y="171"/>
                  </a:cubicBezTo>
                  <a:cubicBezTo>
                    <a:pt x="48" y="170"/>
                    <a:pt x="48" y="170"/>
                    <a:pt x="49" y="169"/>
                  </a:cubicBezTo>
                  <a:cubicBezTo>
                    <a:pt x="50" y="168"/>
                    <a:pt x="52" y="165"/>
                    <a:pt x="52" y="165"/>
                  </a:cubicBezTo>
                  <a:cubicBezTo>
                    <a:pt x="53" y="164"/>
                    <a:pt x="53" y="164"/>
                    <a:pt x="53" y="164"/>
                  </a:cubicBezTo>
                  <a:close/>
                  <a:moveTo>
                    <a:pt x="58" y="150"/>
                  </a:move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60" y="150"/>
                    <a:pt x="61" y="151"/>
                  </a:cubicBezTo>
                  <a:cubicBezTo>
                    <a:pt x="61" y="151"/>
                    <a:pt x="62" y="154"/>
                    <a:pt x="62" y="154"/>
                  </a:cubicBezTo>
                  <a:cubicBezTo>
                    <a:pt x="62" y="154"/>
                    <a:pt x="63" y="155"/>
                    <a:pt x="62" y="156"/>
                  </a:cubicBezTo>
                  <a:cubicBezTo>
                    <a:pt x="61" y="157"/>
                    <a:pt x="59" y="158"/>
                    <a:pt x="59" y="158"/>
                  </a:cubicBezTo>
                  <a:cubicBezTo>
                    <a:pt x="59" y="163"/>
                    <a:pt x="59" y="163"/>
                    <a:pt x="59" y="163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55" y="164"/>
                    <a:pt x="55" y="164"/>
                    <a:pt x="55" y="164"/>
                  </a:cubicBezTo>
                  <a:cubicBezTo>
                    <a:pt x="55" y="158"/>
                    <a:pt x="55" y="158"/>
                    <a:pt x="55" y="158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8" y="150"/>
                    <a:pt x="58" y="150"/>
                    <a:pt x="58" y="150"/>
                  </a:cubicBezTo>
                  <a:close/>
                  <a:moveTo>
                    <a:pt x="60" y="142"/>
                  </a:moveTo>
                  <a:cubicBezTo>
                    <a:pt x="60" y="142"/>
                    <a:pt x="60" y="142"/>
                    <a:pt x="60" y="142"/>
                  </a:cubicBezTo>
                  <a:cubicBezTo>
                    <a:pt x="60" y="142"/>
                    <a:pt x="62" y="141"/>
                    <a:pt x="63" y="142"/>
                  </a:cubicBezTo>
                  <a:cubicBezTo>
                    <a:pt x="64" y="143"/>
                    <a:pt x="64" y="141"/>
                    <a:pt x="65" y="143"/>
                  </a:cubicBezTo>
                  <a:cubicBezTo>
                    <a:pt x="66" y="145"/>
                    <a:pt x="67" y="145"/>
                    <a:pt x="66" y="146"/>
                  </a:cubicBezTo>
                  <a:cubicBezTo>
                    <a:pt x="66" y="147"/>
                    <a:pt x="66" y="148"/>
                    <a:pt x="65" y="149"/>
                  </a:cubicBezTo>
                  <a:cubicBezTo>
                    <a:pt x="64" y="150"/>
                    <a:pt x="65" y="151"/>
                    <a:pt x="63" y="150"/>
                  </a:cubicBezTo>
                  <a:cubicBezTo>
                    <a:pt x="61" y="149"/>
                    <a:pt x="61" y="149"/>
                    <a:pt x="60" y="148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0" y="142"/>
                    <a:pt x="60" y="142"/>
                    <a:pt x="60" y="142"/>
                  </a:cubicBezTo>
                  <a:close/>
                  <a:moveTo>
                    <a:pt x="69" y="132"/>
                  </a:moveTo>
                  <a:cubicBezTo>
                    <a:pt x="69" y="132"/>
                    <a:pt x="69" y="132"/>
                    <a:pt x="69" y="132"/>
                  </a:cubicBezTo>
                  <a:cubicBezTo>
                    <a:pt x="69" y="132"/>
                    <a:pt x="70" y="131"/>
                    <a:pt x="69" y="133"/>
                  </a:cubicBezTo>
                  <a:cubicBezTo>
                    <a:pt x="67" y="136"/>
                    <a:pt x="67" y="137"/>
                    <a:pt x="68" y="137"/>
                  </a:cubicBezTo>
                  <a:cubicBezTo>
                    <a:pt x="68" y="137"/>
                    <a:pt x="69" y="137"/>
                    <a:pt x="69" y="137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2"/>
                    <a:pt x="66" y="141"/>
                  </a:cubicBezTo>
                  <a:cubicBezTo>
                    <a:pt x="63" y="141"/>
                    <a:pt x="61" y="140"/>
                    <a:pt x="61" y="140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7"/>
                    <a:pt x="57" y="136"/>
                    <a:pt x="59" y="134"/>
                  </a:cubicBezTo>
                  <a:cubicBezTo>
                    <a:pt x="60" y="132"/>
                    <a:pt x="63" y="133"/>
                    <a:pt x="63" y="133"/>
                  </a:cubicBezTo>
                  <a:cubicBezTo>
                    <a:pt x="63" y="133"/>
                    <a:pt x="64" y="135"/>
                    <a:pt x="65" y="133"/>
                  </a:cubicBezTo>
                  <a:cubicBezTo>
                    <a:pt x="66" y="131"/>
                    <a:pt x="66" y="129"/>
                    <a:pt x="67" y="130"/>
                  </a:cubicBezTo>
                  <a:cubicBezTo>
                    <a:pt x="68" y="131"/>
                    <a:pt x="69" y="132"/>
                    <a:pt x="69" y="13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6" y="120"/>
                    <a:pt x="76" y="118"/>
                    <a:pt x="76" y="11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7" y="116"/>
                    <a:pt x="75" y="114"/>
                    <a:pt x="75" y="113"/>
                  </a:cubicBezTo>
                  <a:cubicBezTo>
                    <a:pt x="75" y="112"/>
                    <a:pt x="75" y="110"/>
                    <a:pt x="77" y="109"/>
                  </a:cubicBezTo>
                  <a:cubicBezTo>
                    <a:pt x="78" y="108"/>
                    <a:pt x="79" y="106"/>
                    <a:pt x="80" y="106"/>
                  </a:cubicBezTo>
                  <a:cubicBezTo>
                    <a:pt x="80" y="107"/>
                    <a:pt x="80" y="107"/>
                    <a:pt x="81" y="109"/>
                  </a:cubicBezTo>
                  <a:cubicBezTo>
                    <a:pt x="82" y="110"/>
                    <a:pt x="82" y="112"/>
                    <a:pt x="83" y="111"/>
                  </a:cubicBezTo>
                  <a:cubicBezTo>
                    <a:pt x="84" y="110"/>
                    <a:pt x="84" y="109"/>
                    <a:pt x="85" y="108"/>
                  </a:cubicBezTo>
                  <a:cubicBezTo>
                    <a:pt x="86" y="107"/>
                    <a:pt x="87" y="104"/>
                    <a:pt x="87" y="104"/>
                  </a:cubicBezTo>
                  <a:cubicBezTo>
                    <a:pt x="87" y="104"/>
                    <a:pt x="89" y="105"/>
                    <a:pt x="90" y="104"/>
                  </a:cubicBezTo>
                  <a:cubicBezTo>
                    <a:pt x="92" y="103"/>
                    <a:pt x="90" y="103"/>
                    <a:pt x="93" y="102"/>
                  </a:cubicBezTo>
                  <a:cubicBezTo>
                    <a:pt x="96" y="102"/>
                    <a:pt x="97" y="102"/>
                    <a:pt x="98" y="100"/>
                  </a:cubicBezTo>
                  <a:cubicBezTo>
                    <a:pt x="99" y="99"/>
                    <a:pt x="99" y="100"/>
                    <a:pt x="100" y="99"/>
                  </a:cubicBezTo>
                  <a:cubicBezTo>
                    <a:pt x="101" y="98"/>
                    <a:pt x="102" y="97"/>
                    <a:pt x="103" y="97"/>
                  </a:cubicBezTo>
                  <a:cubicBezTo>
                    <a:pt x="104" y="98"/>
                    <a:pt x="105" y="99"/>
                    <a:pt x="105" y="100"/>
                  </a:cubicBezTo>
                  <a:cubicBezTo>
                    <a:pt x="105" y="101"/>
                    <a:pt x="106" y="103"/>
                    <a:pt x="105" y="104"/>
                  </a:cubicBezTo>
                  <a:cubicBezTo>
                    <a:pt x="104" y="105"/>
                    <a:pt x="104" y="106"/>
                    <a:pt x="103" y="106"/>
                  </a:cubicBezTo>
                  <a:cubicBezTo>
                    <a:pt x="102" y="107"/>
                    <a:pt x="99" y="109"/>
                    <a:pt x="99" y="109"/>
                  </a:cubicBezTo>
                  <a:cubicBezTo>
                    <a:pt x="99" y="109"/>
                    <a:pt x="99" y="111"/>
                    <a:pt x="100" y="111"/>
                  </a:cubicBezTo>
                  <a:cubicBezTo>
                    <a:pt x="101" y="111"/>
                    <a:pt x="103" y="108"/>
                    <a:pt x="103" y="110"/>
                  </a:cubicBezTo>
                  <a:cubicBezTo>
                    <a:pt x="102" y="112"/>
                    <a:pt x="105" y="113"/>
                    <a:pt x="102" y="114"/>
                  </a:cubicBezTo>
                  <a:cubicBezTo>
                    <a:pt x="100" y="114"/>
                    <a:pt x="98" y="113"/>
                    <a:pt x="98" y="113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6"/>
                    <a:pt x="94" y="115"/>
                    <a:pt x="94" y="116"/>
                  </a:cubicBezTo>
                  <a:cubicBezTo>
                    <a:pt x="94" y="117"/>
                    <a:pt x="95" y="119"/>
                    <a:pt x="95" y="119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0" y="120"/>
                    <a:pt x="90" y="121"/>
                  </a:cubicBezTo>
                  <a:cubicBezTo>
                    <a:pt x="91" y="122"/>
                    <a:pt x="92" y="124"/>
                    <a:pt x="92" y="124"/>
                  </a:cubicBezTo>
                  <a:cubicBezTo>
                    <a:pt x="92" y="124"/>
                    <a:pt x="92" y="126"/>
                    <a:pt x="90" y="126"/>
                  </a:cubicBezTo>
                  <a:cubicBezTo>
                    <a:pt x="88" y="126"/>
                    <a:pt x="86" y="126"/>
                    <a:pt x="85" y="126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8"/>
                    <a:pt x="84" y="129"/>
                    <a:pt x="83" y="130"/>
                  </a:cubicBezTo>
                  <a:cubicBezTo>
                    <a:pt x="82" y="131"/>
                    <a:pt x="79" y="131"/>
                    <a:pt x="79" y="131"/>
                  </a:cubicBezTo>
                  <a:cubicBezTo>
                    <a:pt x="79" y="131"/>
                    <a:pt x="78" y="131"/>
                    <a:pt x="78" y="131"/>
                  </a:cubicBezTo>
                  <a:cubicBezTo>
                    <a:pt x="78" y="132"/>
                    <a:pt x="77" y="134"/>
                    <a:pt x="76" y="134"/>
                  </a:cubicBezTo>
                  <a:cubicBezTo>
                    <a:pt x="75" y="133"/>
                    <a:pt x="73" y="132"/>
                    <a:pt x="72" y="131"/>
                  </a:cubicBezTo>
                  <a:cubicBezTo>
                    <a:pt x="72" y="130"/>
                    <a:pt x="71" y="126"/>
                    <a:pt x="73" y="127"/>
                  </a:cubicBezTo>
                  <a:cubicBezTo>
                    <a:pt x="75" y="127"/>
                    <a:pt x="77" y="128"/>
                    <a:pt x="77" y="126"/>
                  </a:cubicBezTo>
                  <a:cubicBezTo>
                    <a:pt x="77" y="124"/>
                    <a:pt x="76" y="123"/>
                    <a:pt x="76" y="123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267" y="15"/>
                  </a:moveTo>
                  <a:cubicBezTo>
                    <a:pt x="267" y="15"/>
                    <a:pt x="267" y="15"/>
                    <a:pt x="267" y="15"/>
                  </a:cubicBezTo>
                  <a:cubicBezTo>
                    <a:pt x="268" y="15"/>
                    <a:pt x="271" y="16"/>
                    <a:pt x="271" y="15"/>
                  </a:cubicBezTo>
                  <a:cubicBezTo>
                    <a:pt x="271" y="15"/>
                    <a:pt x="272" y="13"/>
                    <a:pt x="272" y="13"/>
                  </a:cubicBezTo>
                  <a:cubicBezTo>
                    <a:pt x="271" y="12"/>
                    <a:pt x="270" y="11"/>
                    <a:pt x="269" y="12"/>
                  </a:cubicBezTo>
                  <a:cubicBezTo>
                    <a:pt x="268" y="12"/>
                    <a:pt x="267" y="13"/>
                    <a:pt x="267" y="13"/>
                  </a:cubicBezTo>
                  <a:cubicBezTo>
                    <a:pt x="267" y="14"/>
                    <a:pt x="267" y="15"/>
                    <a:pt x="267" y="15"/>
                  </a:cubicBezTo>
                  <a:close/>
                  <a:moveTo>
                    <a:pt x="235" y="32"/>
                  </a:moveTo>
                  <a:cubicBezTo>
                    <a:pt x="235" y="32"/>
                    <a:pt x="235" y="32"/>
                    <a:pt x="235" y="32"/>
                  </a:cubicBezTo>
                  <a:cubicBezTo>
                    <a:pt x="236" y="32"/>
                    <a:pt x="237" y="30"/>
                    <a:pt x="237" y="31"/>
                  </a:cubicBezTo>
                  <a:cubicBezTo>
                    <a:pt x="237" y="33"/>
                    <a:pt x="238" y="33"/>
                    <a:pt x="237" y="34"/>
                  </a:cubicBezTo>
                  <a:cubicBezTo>
                    <a:pt x="236" y="34"/>
                    <a:pt x="234" y="36"/>
                    <a:pt x="233" y="35"/>
                  </a:cubicBezTo>
                  <a:cubicBezTo>
                    <a:pt x="233" y="35"/>
                    <a:pt x="234" y="31"/>
                    <a:pt x="234" y="31"/>
                  </a:cubicBezTo>
                  <a:cubicBezTo>
                    <a:pt x="235" y="32"/>
                    <a:pt x="235" y="32"/>
                    <a:pt x="235" y="32"/>
                  </a:cubicBezTo>
                  <a:close/>
                  <a:moveTo>
                    <a:pt x="254" y="34"/>
                  </a:moveTo>
                  <a:cubicBezTo>
                    <a:pt x="254" y="34"/>
                    <a:pt x="254" y="34"/>
                    <a:pt x="254" y="34"/>
                  </a:cubicBezTo>
                  <a:cubicBezTo>
                    <a:pt x="254" y="34"/>
                    <a:pt x="254" y="35"/>
                    <a:pt x="252" y="34"/>
                  </a:cubicBezTo>
                  <a:cubicBezTo>
                    <a:pt x="249" y="34"/>
                    <a:pt x="248" y="35"/>
                    <a:pt x="248" y="33"/>
                  </a:cubicBezTo>
                  <a:cubicBezTo>
                    <a:pt x="248" y="32"/>
                    <a:pt x="249" y="31"/>
                    <a:pt x="247" y="30"/>
                  </a:cubicBezTo>
                  <a:cubicBezTo>
                    <a:pt x="245" y="30"/>
                    <a:pt x="245" y="30"/>
                    <a:pt x="245" y="30"/>
                  </a:cubicBezTo>
                  <a:cubicBezTo>
                    <a:pt x="245" y="30"/>
                    <a:pt x="244" y="28"/>
                    <a:pt x="245" y="27"/>
                  </a:cubicBezTo>
                  <a:cubicBezTo>
                    <a:pt x="247" y="25"/>
                    <a:pt x="247" y="26"/>
                    <a:pt x="248" y="26"/>
                  </a:cubicBezTo>
                  <a:cubicBezTo>
                    <a:pt x="250" y="26"/>
                    <a:pt x="249" y="26"/>
                    <a:pt x="251" y="27"/>
                  </a:cubicBezTo>
                  <a:cubicBezTo>
                    <a:pt x="253" y="27"/>
                    <a:pt x="254" y="28"/>
                    <a:pt x="254" y="26"/>
                  </a:cubicBezTo>
                  <a:cubicBezTo>
                    <a:pt x="254" y="25"/>
                    <a:pt x="255" y="25"/>
                    <a:pt x="253" y="23"/>
                  </a:cubicBezTo>
                  <a:cubicBezTo>
                    <a:pt x="252" y="21"/>
                    <a:pt x="252" y="22"/>
                    <a:pt x="251" y="21"/>
                  </a:cubicBezTo>
                  <a:cubicBezTo>
                    <a:pt x="250" y="19"/>
                    <a:pt x="248" y="17"/>
                    <a:pt x="249" y="16"/>
                  </a:cubicBezTo>
                  <a:cubicBezTo>
                    <a:pt x="249" y="15"/>
                    <a:pt x="248" y="15"/>
                    <a:pt x="250" y="13"/>
                  </a:cubicBezTo>
                  <a:cubicBezTo>
                    <a:pt x="253" y="12"/>
                    <a:pt x="255" y="10"/>
                    <a:pt x="256" y="10"/>
                  </a:cubicBezTo>
                  <a:cubicBezTo>
                    <a:pt x="257" y="10"/>
                    <a:pt x="258" y="10"/>
                    <a:pt x="258" y="11"/>
                  </a:cubicBezTo>
                  <a:cubicBezTo>
                    <a:pt x="258" y="13"/>
                    <a:pt x="258" y="14"/>
                    <a:pt x="257" y="15"/>
                  </a:cubicBezTo>
                  <a:cubicBezTo>
                    <a:pt x="256" y="15"/>
                    <a:pt x="256" y="16"/>
                    <a:pt x="256" y="16"/>
                  </a:cubicBezTo>
                  <a:cubicBezTo>
                    <a:pt x="256" y="16"/>
                    <a:pt x="255" y="19"/>
                    <a:pt x="257" y="19"/>
                  </a:cubicBezTo>
                  <a:cubicBezTo>
                    <a:pt x="259" y="18"/>
                    <a:pt x="260" y="16"/>
                    <a:pt x="260" y="15"/>
                  </a:cubicBezTo>
                  <a:cubicBezTo>
                    <a:pt x="261" y="14"/>
                    <a:pt x="262" y="15"/>
                    <a:pt x="261" y="13"/>
                  </a:cubicBezTo>
                  <a:cubicBezTo>
                    <a:pt x="261" y="11"/>
                    <a:pt x="260" y="10"/>
                    <a:pt x="261" y="10"/>
                  </a:cubicBezTo>
                  <a:cubicBezTo>
                    <a:pt x="262" y="10"/>
                    <a:pt x="263" y="12"/>
                    <a:pt x="264" y="10"/>
                  </a:cubicBezTo>
                  <a:cubicBezTo>
                    <a:pt x="266" y="7"/>
                    <a:pt x="266" y="6"/>
                    <a:pt x="266" y="6"/>
                  </a:cubicBezTo>
                  <a:cubicBezTo>
                    <a:pt x="266" y="6"/>
                    <a:pt x="265" y="6"/>
                    <a:pt x="267" y="5"/>
                  </a:cubicBezTo>
                  <a:cubicBezTo>
                    <a:pt x="269" y="4"/>
                    <a:pt x="268" y="3"/>
                    <a:pt x="269" y="2"/>
                  </a:cubicBezTo>
                  <a:cubicBezTo>
                    <a:pt x="270" y="1"/>
                    <a:pt x="268" y="0"/>
                    <a:pt x="271" y="0"/>
                  </a:cubicBezTo>
                  <a:cubicBezTo>
                    <a:pt x="273" y="1"/>
                    <a:pt x="273" y="1"/>
                    <a:pt x="274" y="2"/>
                  </a:cubicBezTo>
                  <a:cubicBezTo>
                    <a:pt x="275" y="2"/>
                    <a:pt x="273" y="6"/>
                    <a:pt x="272" y="6"/>
                  </a:cubicBezTo>
                  <a:cubicBezTo>
                    <a:pt x="271" y="6"/>
                    <a:pt x="271" y="5"/>
                    <a:pt x="269" y="6"/>
                  </a:cubicBezTo>
                  <a:cubicBezTo>
                    <a:pt x="268" y="7"/>
                    <a:pt x="270" y="9"/>
                    <a:pt x="269" y="10"/>
                  </a:cubicBezTo>
                  <a:cubicBezTo>
                    <a:pt x="268" y="11"/>
                    <a:pt x="267" y="10"/>
                    <a:pt x="266" y="11"/>
                  </a:cubicBezTo>
                  <a:cubicBezTo>
                    <a:pt x="265" y="12"/>
                    <a:pt x="265" y="12"/>
                    <a:pt x="265" y="13"/>
                  </a:cubicBezTo>
                  <a:cubicBezTo>
                    <a:pt x="265" y="14"/>
                    <a:pt x="264" y="15"/>
                    <a:pt x="263" y="16"/>
                  </a:cubicBezTo>
                  <a:cubicBezTo>
                    <a:pt x="263" y="16"/>
                    <a:pt x="260" y="14"/>
                    <a:pt x="263" y="16"/>
                  </a:cubicBezTo>
                  <a:cubicBezTo>
                    <a:pt x="266" y="18"/>
                    <a:pt x="267" y="18"/>
                    <a:pt x="266" y="19"/>
                  </a:cubicBezTo>
                  <a:cubicBezTo>
                    <a:pt x="265" y="19"/>
                    <a:pt x="263" y="19"/>
                    <a:pt x="262" y="20"/>
                  </a:cubicBezTo>
                  <a:cubicBezTo>
                    <a:pt x="261" y="20"/>
                    <a:pt x="260" y="21"/>
                    <a:pt x="262" y="22"/>
                  </a:cubicBezTo>
                  <a:cubicBezTo>
                    <a:pt x="264" y="23"/>
                    <a:pt x="263" y="23"/>
                    <a:pt x="264" y="23"/>
                  </a:cubicBezTo>
                  <a:cubicBezTo>
                    <a:pt x="265" y="22"/>
                    <a:pt x="270" y="22"/>
                    <a:pt x="270" y="23"/>
                  </a:cubicBezTo>
                  <a:cubicBezTo>
                    <a:pt x="269" y="25"/>
                    <a:pt x="270" y="25"/>
                    <a:pt x="268" y="26"/>
                  </a:cubicBezTo>
                  <a:cubicBezTo>
                    <a:pt x="265" y="27"/>
                    <a:pt x="263" y="26"/>
                    <a:pt x="262" y="25"/>
                  </a:cubicBezTo>
                  <a:cubicBezTo>
                    <a:pt x="261" y="25"/>
                    <a:pt x="261" y="23"/>
                    <a:pt x="261" y="26"/>
                  </a:cubicBezTo>
                  <a:cubicBezTo>
                    <a:pt x="262" y="29"/>
                    <a:pt x="264" y="29"/>
                    <a:pt x="263" y="29"/>
                  </a:cubicBezTo>
                  <a:cubicBezTo>
                    <a:pt x="261" y="29"/>
                    <a:pt x="259" y="29"/>
                    <a:pt x="259" y="29"/>
                  </a:cubicBezTo>
                  <a:cubicBezTo>
                    <a:pt x="259" y="29"/>
                    <a:pt x="258" y="27"/>
                    <a:pt x="259" y="30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60" y="33"/>
                    <a:pt x="258" y="34"/>
                    <a:pt x="258" y="34"/>
                  </a:cubicBezTo>
                  <a:cubicBezTo>
                    <a:pt x="258" y="35"/>
                    <a:pt x="259" y="37"/>
                    <a:pt x="260" y="38"/>
                  </a:cubicBezTo>
                  <a:cubicBezTo>
                    <a:pt x="260" y="38"/>
                    <a:pt x="259" y="42"/>
                    <a:pt x="258" y="42"/>
                  </a:cubicBezTo>
                  <a:cubicBezTo>
                    <a:pt x="258" y="42"/>
                    <a:pt x="258" y="43"/>
                    <a:pt x="257" y="44"/>
                  </a:cubicBezTo>
                  <a:cubicBezTo>
                    <a:pt x="256" y="45"/>
                    <a:pt x="255" y="46"/>
                    <a:pt x="255" y="46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2"/>
                    <a:pt x="252" y="54"/>
                    <a:pt x="251" y="52"/>
                  </a:cubicBezTo>
                  <a:cubicBezTo>
                    <a:pt x="251" y="50"/>
                    <a:pt x="250" y="50"/>
                    <a:pt x="251" y="49"/>
                  </a:cubicBezTo>
                  <a:cubicBezTo>
                    <a:pt x="252" y="49"/>
                    <a:pt x="252" y="47"/>
                    <a:pt x="253" y="46"/>
                  </a:cubicBezTo>
                  <a:cubicBezTo>
                    <a:pt x="253" y="45"/>
                    <a:pt x="254" y="41"/>
                    <a:pt x="254" y="41"/>
                  </a:cubicBezTo>
                  <a:cubicBezTo>
                    <a:pt x="254" y="41"/>
                    <a:pt x="256" y="41"/>
                    <a:pt x="257" y="40"/>
                  </a:cubicBezTo>
                  <a:cubicBezTo>
                    <a:pt x="257" y="40"/>
                    <a:pt x="255" y="36"/>
                    <a:pt x="255" y="36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4" y="34"/>
                    <a:pt x="254" y="34"/>
                    <a:pt x="254" y="34"/>
                  </a:cubicBezTo>
                  <a:close/>
                  <a:moveTo>
                    <a:pt x="239" y="67"/>
                  </a:move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42" y="63"/>
                    <a:pt x="243" y="64"/>
                  </a:cubicBezTo>
                  <a:cubicBezTo>
                    <a:pt x="243" y="64"/>
                    <a:pt x="243" y="65"/>
                    <a:pt x="243" y="66"/>
                  </a:cubicBezTo>
                  <a:cubicBezTo>
                    <a:pt x="243" y="66"/>
                    <a:pt x="244" y="68"/>
                    <a:pt x="243" y="68"/>
                  </a:cubicBezTo>
                  <a:cubicBezTo>
                    <a:pt x="242" y="68"/>
                    <a:pt x="241" y="68"/>
                    <a:pt x="240" y="68"/>
                  </a:cubicBezTo>
                  <a:cubicBezTo>
                    <a:pt x="240" y="68"/>
                    <a:pt x="239" y="67"/>
                    <a:pt x="239" y="67"/>
                  </a:cubicBezTo>
                  <a:close/>
                  <a:moveTo>
                    <a:pt x="196" y="98"/>
                  </a:moveTo>
                  <a:cubicBezTo>
                    <a:pt x="196" y="98"/>
                    <a:pt x="196" y="98"/>
                    <a:pt x="196" y="98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201" y="97"/>
                    <a:pt x="202" y="95"/>
                    <a:pt x="202" y="97"/>
                  </a:cubicBezTo>
                  <a:cubicBezTo>
                    <a:pt x="201" y="99"/>
                    <a:pt x="199" y="102"/>
                    <a:pt x="199" y="102"/>
                  </a:cubicBezTo>
                  <a:cubicBezTo>
                    <a:pt x="199" y="102"/>
                    <a:pt x="200" y="102"/>
                    <a:pt x="198" y="103"/>
                  </a:cubicBezTo>
                  <a:cubicBezTo>
                    <a:pt x="196" y="104"/>
                    <a:pt x="196" y="105"/>
                    <a:pt x="195" y="103"/>
                  </a:cubicBezTo>
                  <a:cubicBezTo>
                    <a:pt x="194" y="102"/>
                    <a:pt x="193" y="102"/>
                    <a:pt x="193" y="101"/>
                  </a:cubicBezTo>
                  <a:cubicBezTo>
                    <a:pt x="194" y="100"/>
                    <a:pt x="194" y="98"/>
                    <a:pt x="194" y="98"/>
                  </a:cubicBezTo>
                  <a:cubicBezTo>
                    <a:pt x="196" y="98"/>
                    <a:pt x="196" y="98"/>
                    <a:pt x="196" y="98"/>
                  </a:cubicBezTo>
                  <a:close/>
                  <a:moveTo>
                    <a:pt x="217" y="72"/>
                  </a:moveTo>
                  <a:cubicBezTo>
                    <a:pt x="217" y="72"/>
                    <a:pt x="217" y="72"/>
                    <a:pt x="217" y="72"/>
                  </a:cubicBezTo>
                  <a:cubicBezTo>
                    <a:pt x="217" y="72"/>
                    <a:pt x="218" y="70"/>
                    <a:pt x="219" y="70"/>
                  </a:cubicBezTo>
                  <a:cubicBezTo>
                    <a:pt x="220" y="71"/>
                    <a:pt x="221" y="71"/>
                    <a:pt x="221" y="72"/>
                  </a:cubicBezTo>
                  <a:cubicBezTo>
                    <a:pt x="220" y="73"/>
                    <a:pt x="219" y="74"/>
                    <a:pt x="218" y="74"/>
                  </a:cubicBezTo>
                  <a:cubicBezTo>
                    <a:pt x="217" y="74"/>
                    <a:pt x="217" y="72"/>
                    <a:pt x="217" y="72"/>
                  </a:cubicBezTo>
                  <a:close/>
                  <a:moveTo>
                    <a:pt x="213" y="77"/>
                  </a:moveTo>
                  <a:cubicBezTo>
                    <a:pt x="213" y="77"/>
                    <a:pt x="213" y="77"/>
                    <a:pt x="213" y="77"/>
                  </a:cubicBezTo>
                  <a:cubicBezTo>
                    <a:pt x="213" y="77"/>
                    <a:pt x="215" y="75"/>
                    <a:pt x="216" y="76"/>
                  </a:cubicBezTo>
                  <a:cubicBezTo>
                    <a:pt x="216" y="76"/>
                    <a:pt x="217" y="76"/>
                    <a:pt x="216" y="77"/>
                  </a:cubicBezTo>
                  <a:cubicBezTo>
                    <a:pt x="216" y="78"/>
                    <a:pt x="218" y="77"/>
                    <a:pt x="215" y="78"/>
                  </a:cubicBezTo>
                  <a:cubicBezTo>
                    <a:pt x="213" y="80"/>
                    <a:pt x="214" y="81"/>
                    <a:pt x="212" y="80"/>
                  </a:cubicBezTo>
                  <a:cubicBezTo>
                    <a:pt x="211" y="79"/>
                    <a:pt x="211" y="78"/>
                    <a:pt x="211" y="77"/>
                  </a:cubicBezTo>
                  <a:cubicBezTo>
                    <a:pt x="211" y="77"/>
                    <a:pt x="212" y="75"/>
                    <a:pt x="212" y="75"/>
                  </a:cubicBezTo>
                  <a:cubicBezTo>
                    <a:pt x="213" y="76"/>
                    <a:pt x="213" y="77"/>
                    <a:pt x="213" y="77"/>
                  </a:cubicBezTo>
                  <a:close/>
                  <a:moveTo>
                    <a:pt x="205" y="80"/>
                  </a:moveTo>
                  <a:cubicBezTo>
                    <a:pt x="205" y="80"/>
                    <a:pt x="205" y="80"/>
                    <a:pt x="205" y="80"/>
                  </a:cubicBezTo>
                  <a:cubicBezTo>
                    <a:pt x="205" y="80"/>
                    <a:pt x="207" y="81"/>
                    <a:pt x="207" y="81"/>
                  </a:cubicBezTo>
                  <a:cubicBezTo>
                    <a:pt x="208" y="82"/>
                    <a:pt x="208" y="81"/>
                    <a:pt x="209" y="80"/>
                  </a:cubicBezTo>
                  <a:cubicBezTo>
                    <a:pt x="211" y="80"/>
                    <a:pt x="209" y="80"/>
                    <a:pt x="210" y="79"/>
                  </a:cubicBezTo>
                  <a:cubicBezTo>
                    <a:pt x="211" y="77"/>
                    <a:pt x="210" y="78"/>
                    <a:pt x="210" y="77"/>
                  </a:cubicBezTo>
                  <a:cubicBezTo>
                    <a:pt x="209" y="77"/>
                    <a:pt x="209" y="77"/>
                    <a:pt x="208" y="77"/>
                  </a:cubicBezTo>
                  <a:cubicBezTo>
                    <a:pt x="206" y="77"/>
                    <a:pt x="205" y="80"/>
                    <a:pt x="205" y="80"/>
                  </a:cubicBezTo>
                  <a:close/>
                  <a:moveTo>
                    <a:pt x="209" y="86"/>
                  </a:move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10" y="83"/>
                    <a:pt x="211" y="83"/>
                  </a:cubicBezTo>
                  <a:cubicBezTo>
                    <a:pt x="212" y="84"/>
                    <a:pt x="212" y="83"/>
                    <a:pt x="212" y="84"/>
                  </a:cubicBezTo>
                  <a:cubicBezTo>
                    <a:pt x="212" y="85"/>
                    <a:pt x="212" y="87"/>
                    <a:pt x="211" y="87"/>
                  </a:cubicBezTo>
                  <a:cubicBezTo>
                    <a:pt x="210" y="87"/>
                    <a:pt x="209" y="86"/>
                    <a:pt x="209" y="86"/>
                  </a:cubicBezTo>
                  <a:close/>
                  <a:moveTo>
                    <a:pt x="201" y="86"/>
                  </a:moveTo>
                  <a:cubicBezTo>
                    <a:pt x="201" y="86"/>
                    <a:pt x="201" y="86"/>
                    <a:pt x="201" y="86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5" y="86"/>
                    <a:pt x="204" y="86"/>
                  </a:cubicBezTo>
                  <a:cubicBezTo>
                    <a:pt x="204" y="87"/>
                    <a:pt x="203" y="87"/>
                    <a:pt x="203" y="88"/>
                  </a:cubicBezTo>
                  <a:cubicBezTo>
                    <a:pt x="202" y="88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lose/>
                  <a:moveTo>
                    <a:pt x="201" y="73"/>
                  </a:moveTo>
                  <a:cubicBezTo>
                    <a:pt x="201" y="73"/>
                    <a:pt x="201" y="73"/>
                    <a:pt x="201" y="73"/>
                  </a:cubicBezTo>
                  <a:cubicBezTo>
                    <a:pt x="201" y="73"/>
                    <a:pt x="203" y="70"/>
                    <a:pt x="203" y="70"/>
                  </a:cubicBezTo>
                  <a:cubicBezTo>
                    <a:pt x="204" y="70"/>
                    <a:pt x="205" y="69"/>
                    <a:pt x="205" y="71"/>
                  </a:cubicBezTo>
                  <a:cubicBezTo>
                    <a:pt x="205" y="73"/>
                    <a:pt x="207" y="75"/>
                    <a:pt x="204" y="75"/>
                  </a:cubicBezTo>
                  <a:cubicBezTo>
                    <a:pt x="202" y="75"/>
                    <a:pt x="201" y="76"/>
                    <a:pt x="201" y="75"/>
                  </a:cubicBezTo>
                  <a:cubicBezTo>
                    <a:pt x="200" y="74"/>
                    <a:pt x="201" y="73"/>
                    <a:pt x="201" y="73"/>
                  </a:cubicBezTo>
                  <a:close/>
                  <a:moveTo>
                    <a:pt x="197" y="79"/>
                  </a:move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9" y="77"/>
                    <a:pt x="200" y="77"/>
                  </a:cubicBezTo>
                  <a:cubicBezTo>
                    <a:pt x="201" y="78"/>
                    <a:pt x="202" y="78"/>
                    <a:pt x="202" y="79"/>
                  </a:cubicBezTo>
                  <a:cubicBezTo>
                    <a:pt x="202" y="80"/>
                    <a:pt x="202" y="80"/>
                    <a:pt x="201" y="81"/>
                  </a:cubicBezTo>
                  <a:cubicBezTo>
                    <a:pt x="201" y="82"/>
                    <a:pt x="200" y="82"/>
                    <a:pt x="199" y="82"/>
                  </a:cubicBezTo>
                  <a:cubicBezTo>
                    <a:pt x="199" y="82"/>
                    <a:pt x="197" y="79"/>
                    <a:pt x="197" y="79"/>
                  </a:cubicBezTo>
                  <a:close/>
                  <a:moveTo>
                    <a:pt x="200" y="91"/>
                  </a:move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199" y="94"/>
                    <a:pt x="199" y="95"/>
                  </a:cubicBezTo>
                  <a:cubicBezTo>
                    <a:pt x="199" y="96"/>
                    <a:pt x="202" y="96"/>
                    <a:pt x="203" y="95"/>
                  </a:cubicBezTo>
                  <a:cubicBezTo>
                    <a:pt x="203" y="95"/>
                    <a:pt x="204" y="93"/>
                    <a:pt x="204" y="93"/>
                  </a:cubicBezTo>
                  <a:cubicBezTo>
                    <a:pt x="204" y="93"/>
                    <a:pt x="203" y="91"/>
                    <a:pt x="202" y="90"/>
                  </a:cubicBezTo>
                  <a:cubicBezTo>
                    <a:pt x="201" y="89"/>
                    <a:pt x="200" y="91"/>
                    <a:pt x="200" y="91"/>
                  </a:cubicBezTo>
                  <a:close/>
                  <a:moveTo>
                    <a:pt x="191" y="88"/>
                  </a:moveTo>
                  <a:cubicBezTo>
                    <a:pt x="191" y="88"/>
                    <a:pt x="191" y="88"/>
                    <a:pt x="191" y="88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3" y="93"/>
                    <a:pt x="194" y="93"/>
                  </a:cubicBezTo>
                  <a:cubicBezTo>
                    <a:pt x="195" y="94"/>
                    <a:pt x="195" y="93"/>
                    <a:pt x="197" y="94"/>
                  </a:cubicBezTo>
                  <a:cubicBezTo>
                    <a:pt x="198" y="94"/>
                    <a:pt x="198" y="93"/>
                    <a:pt x="198" y="93"/>
                  </a:cubicBezTo>
                  <a:cubicBezTo>
                    <a:pt x="199" y="93"/>
                    <a:pt x="199" y="93"/>
                    <a:pt x="199" y="92"/>
                  </a:cubicBezTo>
                  <a:cubicBezTo>
                    <a:pt x="199" y="92"/>
                    <a:pt x="197" y="91"/>
                    <a:pt x="196" y="90"/>
                  </a:cubicBezTo>
                  <a:cubicBezTo>
                    <a:pt x="196" y="89"/>
                    <a:pt x="196" y="89"/>
                    <a:pt x="196" y="88"/>
                  </a:cubicBezTo>
                  <a:cubicBezTo>
                    <a:pt x="196" y="88"/>
                    <a:pt x="197" y="87"/>
                    <a:pt x="198" y="87"/>
                  </a:cubicBezTo>
                  <a:cubicBezTo>
                    <a:pt x="198" y="86"/>
                    <a:pt x="198" y="84"/>
                    <a:pt x="198" y="84"/>
                  </a:cubicBezTo>
                  <a:cubicBezTo>
                    <a:pt x="198" y="84"/>
                    <a:pt x="196" y="84"/>
                    <a:pt x="196" y="83"/>
                  </a:cubicBezTo>
                  <a:cubicBezTo>
                    <a:pt x="196" y="83"/>
                    <a:pt x="195" y="82"/>
                    <a:pt x="194" y="81"/>
                  </a:cubicBezTo>
                  <a:cubicBezTo>
                    <a:pt x="194" y="80"/>
                    <a:pt x="192" y="80"/>
                    <a:pt x="191" y="80"/>
                  </a:cubicBezTo>
                  <a:cubicBezTo>
                    <a:pt x="191" y="80"/>
                    <a:pt x="190" y="83"/>
                    <a:pt x="189" y="84"/>
                  </a:cubicBezTo>
                  <a:cubicBezTo>
                    <a:pt x="189" y="84"/>
                    <a:pt x="188" y="86"/>
                    <a:pt x="188" y="86"/>
                  </a:cubicBezTo>
                  <a:cubicBezTo>
                    <a:pt x="188" y="87"/>
                    <a:pt x="188" y="88"/>
                    <a:pt x="189" y="89"/>
                  </a:cubicBezTo>
                  <a:cubicBezTo>
                    <a:pt x="190" y="89"/>
                    <a:pt x="191" y="88"/>
                    <a:pt x="191" y="88"/>
                  </a:cubicBezTo>
                  <a:close/>
                  <a:moveTo>
                    <a:pt x="188" y="96"/>
                  </a:moveTo>
                  <a:cubicBezTo>
                    <a:pt x="188" y="96"/>
                    <a:pt x="188" y="96"/>
                    <a:pt x="188" y="96"/>
                  </a:cubicBezTo>
                  <a:cubicBezTo>
                    <a:pt x="187" y="96"/>
                    <a:pt x="185" y="94"/>
                    <a:pt x="185" y="94"/>
                  </a:cubicBezTo>
                  <a:cubicBezTo>
                    <a:pt x="185" y="94"/>
                    <a:pt x="187" y="93"/>
                    <a:pt x="187" y="92"/>
                  </a:cubicBezTo>
                  <a:cubicBezTo>
                    <a:pt x="188" y="92"/>
                    <a:pt x="187" y="91"/>
                    <a:pt x="189" y="91"/>
                  </a:cubicBezTo>
                  <a:cubicBezTo>
                    <a:pt x="191" y="92"/>
                    <a:pt x="191" y="93"/>
                    <a:pt x="191" y="93"/>
                  </a:cubicBezTo>
                  <a:cubicBezTo>
                    <a:pt x="191" y="93"/>
                    <a:pt x="192" y="95"/>
                    <a:pt x="192" y="96"/>
                  </a:cubicBezTo>
                  <a:cubicBezTo>
                    <a:pt x="192" y="96"/>
                    <a:pt x="192" y="97"/>
                    <a:pt x="192" y="97"/>
                  </a:cubicBezTo>
                  <a:cubicBezTo>
                    <a:pt x="192" y="98"/>
                    <a:pt x="194" y="99"/>
                    <a:pt x="191" y="99"/>
                  </a:cubicBezTo>
                  <a:cubicBezTo>
                    <a:pt x="189" y="99"/>
                    <a:pt x="189" y="99"/>
                    <a:pt x="189" y="99"/>
                  </a:cubicBezTo>
                  <a:lnTo>
                    <a:pt x="188" y="96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dk1"/>
                </a:solidFill>
              </a:endParaRPr>
            </a:p>
          </p:txBody>
        </p:sp>
        <p:sp>
          <p:nvSpPr>
            <p:cNvPr id="46" name="Freeform 139"/>
            <p:cNvSpPr>
              <a:spLocks noEditPoints="1"/>
            </p:cNvSpPr>
            <p:nvPr/>
          </p:nvSpPr>
          <p:spPr bwMode="auto">
            <a:xfrm>
              <a:off x="4189975" y="4673989"/>
              <a:ext cx="1645860" cy="1311365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6"/>
            <p:cNvSpPr>
              <a:spLocks noEditPoints="1"/>
            </p:cNvSpPr>
            <p:nvPr/>
          </p:nvSpPr>
          <p:spPr bwMode="auto">
            <a:xfrm>
              <a:off x="7838197" y="5012266"/>
              <a:ext cx="1256676" cy="113431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10"/>
            <p:cNvSpPr>
              <a:spLocks noEditPoints="1"/>
            </p:cNvSpPr>
            <p:nvPr/>
          </p:nvSpPr>
          <p:spPr bwMode="auto">
            <a:xfrm>
              <a:off x="8612107" y="4521404"/>
              <a:ext cx="2446508" cy="1275379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3"/>
            <p:cNvSpPr>
              <a:spLocks noEditPoints="1"/>
            </p:cNvSpPr>
            <p:nvPr/>
          </p:nvSpPr>
          <p:spPr bwMode="auto">
            <a:xfrm>
              <a:off x="7160840" y="536926"/>
              <a:ext cx="975930" cy="1727375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5"/>
            <p:cNvSpPr>
              <a:spLocks noEditPoints="1"/>
            </p:cNvSpPr>
            <p:nvPr/>
          </p:nvSpPr>
          <p:spPr bwMode="auto">
            <a:xfrm>
              <a:off x="10611499" y="2198085"/>
              <a:ext cx="1580501" cy="1944736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59">
            <a:extLst>
              <a:ext uri="{FF2B5EF4-FFF2-40B4-BE49-F238E27FC236}">
                <a16:creationId xmlns:a16="http://schemas.microsoft.com/office/drawing/2014/main" id="{DB69D389-764C-4956-8E83-CAF9314F429A}"/>
              </a:ext>
            </a:extLst>
          </p:cNvPr>
          <p:cNvGrpSpPr/>
          <p:nvPr/>
        </p:nvGrpSpPr>
        <p:grpSpPr>
          <a:xfrm>
            <a:off x="436928" y="745352"/>
            <a:ext cx="1980000" cy="756000"/>
            <a:chOff x="436928" y="914030"/>
            <a:chExt cx="1980000" cy="756000"/>
          </a:xfrm>
        </p:grpSpPr>
        <p:sp>
          <p:nvSpPr>
            <p:cNvPr id="104" name="Rounded Rectangle 84">
              <a:extLst>
                <a:ext uri="{FF2B5EF4-FFF2-40B4-BE49-F238E27FC236}">
                  <a16:creationId xmlns:a16="http://schemas.microsoft.com/office/drawing/2014/main" id="{91D49EB1-19FA-4D4F-8690-78AD5F8D4B41}"/>
                </a:ext>
              </a:extLst>
            </p:cNvPr>
            <p:cNvSpPr/>
            <p:nvPr/>
          </p:nvSpPr>
          <p:spPr bwMode="auto">
            <a:xfrm>
              <a:off x="436928" y="914030"/>
              <a:ext cx="1980000" cy="756000"/>
            </a:xfrm>
            <a:prstGeom prst="roundRect">
              <a:avLst>
                <a:gd name="adj" fmla="val 8836"/>
              </a:avLst>
            </a:prstGeom>
            <a:solidFill>
              <a:srgbClr val="FFFFFF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2436813" eaLnBrk="1"/>
              <a:endParaRPr lang="it-IT" sz="4800"/>
            </a:p>
          </p:txBody>
        </p:sp>
        <p:pic>
          <p:nvPicPr>
            <p:cNvPr id="105" name="Picture 85">
              <a:extLst>
                <a:ext uri="{FF2B5EF4-FFF2-40B4-BE49-F238E27FC236}">
                  <a16:creationId xmlns:a16="http://schemas.microsoft.com/office/drawing/2014/main" id="{87BD53B1-08A4-4024-AD4A-1FFFCB05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9648" y="1049270"/>
              <a:ext cx="1271583" cy="602064"/>
            </a:xfrm>
            <a:prstGeom prst="rect">
              <a:avLst/>
            </a:prstGeom>
          </p:spPr>
        </p:pic>
      </p:grpSp>
      <p:sp>
        <p:nvSpPr>
          <p:cNvPr id="53" name="AutoShape 2" descr="CEA">
            <a:extLst>
              <a:ext uri="{FF2B5EF4-FFF2-40B4-BE49-F238E27FC236}">
                <a16:creationId xmlns:a16="http://schemas.microsoft.com/office/drawing/2014/main" id="{AE9533A6-0C1E-4F4E-9E32-E698C3D607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Rounded Rectangle 84">
            <a:extLst>
              <a:ext uri="{FF2B5EF4-FFF2-40B4-BE49-F238E27FC236}">
                <a16:creationId xmlns:a16="http://schemas.microsoft.com/office/drawing/2014/main" id="{9709BAEB-3384-4401-BF5E-4F4158F8EA78}"/>
              </a:ext>
            </a:extLst>
          </p:cNvPr>
          <p:cNvSpPr/>
          <p:nvPr/>
        </p:nvSpPr>
        <p:spPr bwMode="auto">
          <a:xfrm>
            <a:off x="436928" y="1628507"/>
            <a:ext cx="1980000" cy="756000"/>
          </a:xfrm>
          <a:prstGeom prst="roundRect">
            <a:avLst>
              <a:gd name="adj" fmla="val 8836"/>
            </a:avLst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2436813" eaLnBrk="1"/>
            <a:endParaRPr lang="it-IT" sz="4800"/>
          </a:p>
        </p:txBody>
      </p:sp>
      <p:pic>
        <p:nvPicPr>
          <p:cNvPr id="1028" name="Picture 4" descr="CEA">
            <a:extLst>
              <a:ext uri="{FF2B5EF4-FFF2-40B4-BE49-F238E27FC236}">
                <a16:creationId xmlns:a16="http://schemas.microsoft.com/office/drawing/2014/main" id="{B35980A7-4856-468C-935C-1704F1C4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24" y="1656575"/>
            <a:ext cx="911007" cy="70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84">
            <a:extLst>
              <a:ext uri="{FF2B5EF4-FFF2-40B4-BE49-F238E27FC236}">
                <a16:creationId xmlns:a16="http://schemas.microsoft.com/office/drawing/2014/main" id="{68ABBE22-8D98-44E5-975B-2E11E3C2FB36}"/>
              </a:ext>
            </a:extLst>
          </p:cNvPr>
          <p:cNvSpPr/>
          <p:nvPr/>
        </p:nvSpPr>
        <p:spPr bwMode="auto">
          <a:xfrm>
            <a:off x="434445" y="2511662"/>
            <a:ext cx="1980000" cy="756000"/>
          </a:xfrm>
          <a:prstGeom prst="roundRect">
            <a:avLst>
              <a:gd name="adj" fmla="val 8836"/>
            </a:avLst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2436813" eaLnBrk="1"/>
            <a:endParaRPr lang="it-IT" sz="4800"/>
          </a:p>
        </p:txBody>
      </p:sp>
      <p:pic>
        <p:nvPicPr>
          <p:cNvPr id="1030" name="Picture 6" descr="UGA">
            <a:extLst>
              <a:ext uri="{FF2B5EF4-FFF2-40B4-BE49-F238E27FC236}">
                <a16:creationId xmlns:a16="http://schemas.microsoft.com/office/drawing/2014/main" id="{A7CF5537-2077-4A95-8092-9DB1CCF6E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65" y="2543563"/>
            <a:ext cx="1189160" cy="72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Rounded Rectangle 84">
            <a:extLst>
              <a:ext uri="{FF2B5EF4-FFF2-40B4-BE49-F238E27FC236}">
                <a16:creationId xmlns:a16="http://schemas.microsoft.com/office/drawing/2014/main" id="{2DAE0A1A-3D34-488C-87DE-9E323E919918}"/>
              </a:ext>
            </a:extLst>
          </p:cNvPr>
          <p:cNvSpPr/>
          <p:nvPr/>
        </p:nvSpPr>
        <p:spPr bwMode="auto">
          <a:xfrm>
            <a:off x="434445" y="3391735"/>
            <a:ext cx="1980000" cy="756000"/>
          </a:xfrm>
          <a:prstGeom prst="roundRect">
            <a:avLst>
              <a:gd name="adj" fmla="val 8836"/>
            </a:avLst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2436813" eaLnBrk="1"/>
            <a:endParaRPr lang="it-IT" sz="4800"/>
          </a:p>
        </p:txBody>
      </p:sp>
      <p:pic>
        <p:nvPicPr>
          <p:cNvPr id="1032" name="Picture 8" descr="PAREMUS">
            <a:extLst>
              <a:ext uri="{FF2B5EF4-FFF2-40B4-BE49-F238E27FC236}">
                <a16:creationId xmlns:a16="http://schemas.microsoft.com/office/drawing/2014/main" id="{46CFFE37-B0D5-4B28-81CC-C229B9CF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6" y="3526348"/>
            <a:ext cx="1826062" cy="4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ounded Rectangle 84">
            <a:extLst>
              <a:ext uri="{FF2B5EF4-FFF2-40B4-BE49-F238E27FC236}">
                <a16:creationId xmlns:a16="http://schemas.microsoft.com/office/drawing/2014/main" id="{38EA5B24-EF56-498D-968F-44D83E3EA763}"/>
              </a:ext>
            </a:extLst>
          </p:cNvPr>
          <p:cNvSpPr/>
          <p:nvPr/>
        </p:nvSpPr>
        <p:spPr bwMode="auto">
          <a:xfrm>
            <a:off x="432039" y="4290179"/>
            <a:ext cx="1980000" cy="756000"/>
          </a:xfrm>
          <a:prstGeom prst="roundRect">
            <a:avLst>
              <a:gd name="adj" fmla="val 8836"/>
            </a:avLst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2436813" eaLnBrk="1"/>
            <a:endParaRPr lang="it-IT" sz="4800"/>
          </a:p>
        </p:txBody>
      </p:sp>
      <p:pic>
        <p:nvPicPr>
          <p:cNvPr id="1034" name="Picture 10" descr="IM">
            <a:extLst>
              <a:ext uri="{FF2B5EF4-FFF2-40B4-BE49-F238E27FC236}">
                <a16:creationId xmlns:a16="http://schemas.microsoft.com/office/drawing/2014/main" id="{32A32FFA-F83D-48B1-B083-A6C8B8DA0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6" y="4369953"/>
            <a:ext cx="1826121" cy="59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egnaposto contenuto 1">
            <a:extLst>
              <a:ext uri="{FF2B5EF4-FFF2-40B4-BE49-F238E27FC236}">
                <a16:creationId xmlns:a16="http://schemas.microsoft.com/office/drawing/2014/main" id="{40C8DB2C-7958-4257-B961-8BFADDA585AA}"/>
              </a:ext>
            </a:extLst>
          </p:cNvPr>
          <p:cNvSpPr txBox="1">
            <a:spLocks/>
          </p:cNvSpPr>
          <p:nvPr/>
        </p:nvSpPr>
        <p:spPr>
          <a:xfrm>
            <a:off x="5772415" y="709210"/>
            <a:ext cx="963613" cy="18573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193675" indent="-209550" algn="just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108000" algn="l"/>
                <a:tab pos="144000" algn="l"/>
                <a:tab pos="176400" algn="l"/>
              </a:tabLst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1pPr>
            <a:lvl2pPr marL="623888" indent="-239713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08000" algn="l"/>
                <a:tab pos="144000" algn="l"/>
                <a:tab pos="176400" algn="l"/>
              </a:tabLst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2pPr>
            <a:lvl3pPr marL="989013" indent="-204788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108000" algn="l"/>
                <a:tab pos="144000" algn="l"/>
                <a:tab pos="176400" algn="l"/>
              </a:tabLst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3pPr>
            <a:lvl4pPr marL="16002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76213" algn="l"/>
              </a:tabLst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4pPr>
            <a:lvl5pPr marL="20574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tabLst>
                <a:tab pos="176213" algn="l"/>
              </a:tabLst>
              <a:defRPr lang="it-IT" sz="1200" kern="1200" baseline="0" dirty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900">
                <a:solidFill>
                  <a:schemeClr val="bg1"/>
                </a:solidFill>
                <a:ea typeface="Roboto Condensed Light" panose="02000000000000000000" pitchFamily="2" charset="0"/>
                <a:cs typeface="Roboto Condensed Light" panose="02000000000000000000" pitchFamily="2" charset="0"/>
              </a:rPr>
              <a:t>Text</a:t>
            </a:r>
          </a:p>
        </p:txBody>
      </p:sp>
      <p:sp>
        <p:nvSpPr>
          <p:cNvPr id="134" name="Rounded Rectangle 84">
            <a:extLst>
              <a:ext uri="{FF2B5EF4-FFF2-40B4-BE49-F238E27FC236}">
                <a16:creationId xmlns:a16="http://schemas.microsoft.com/office/drawing/2014/main" id="{654E260A-BAFA-4DDD-95E6-8703ACCFE211}"/>
              </a:ext>
            </a:extLst>
          </p:cNvPr>
          <p:cNvSpPr/>
          <p:nvPr/>
        </p:nvSpPr>
        <p:spPr bwMode="auto">
          <a:xfrm>
            <a:off x="6138319" y="736474"/>
            <a:ext cx="1980000" cy="756000"/>
          </a:xfrm>
          <a:prstGeom prst="roundRect">
            <a:avLst>
              <a:gd name="adj" fmla="val 8836"/>
            </a:avLst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2436813" eaLnBrk="1"/>
            <a:endParaRPr lang="it-IT" sz="4800"/>
          </a:p>
        </p:txBody>
      </p:sp>
      <p:sp>
        <p:nvSpPr>
          <p:cNvPr id="136" name="Rounded Rectangle 84">
            <a:extLst>
              <a:ext uri="{FF2B5EF4-FFF2-40B4-BE49-F238E27FC236}">
                <a16:creationId xmlns:a16="http://schemas.microsoft.com/office/drawing/2014/main" id="{09577796-17C3-467F-B710-7ECCC629EC4D}"/>
              </a:ext>
            </a:extLst>
          </p:cNvPr>
          <p:cNvSpPr/>
          <p:nvPr/>
        </p:nvSpPr>
        <p:spPr bwMode="auto">
          <a:xfrm>
            <a:off x="6138319" y="1619629"/>
            <a:ext cx="1980000" cy="756000"/>
          </a:xfrm>
          <a:prstGeom prst="roundRect">
            <a:avLst>
              <a:gd name="adj" fmla="val 8836"/>
            </a:avLst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2436813" eaLnBrk="1"/>
            <a:endParaRPr lang="it-IT" sz="4800"/>
          </a:p>
        </p:txBody>
      </p:sp>
      <p:sp>
        <p:nvSpPr>
          <p:cNvPr id="138" name="Rounded Rectangle 84">
            <a:extLst>
              <a:ext uri="{FF2B5EF4-FFF2-40B4-BE49-F238E27FC236}">
                <a16:creationId xmlns:a16="http://schemas.microsoft.com/office/drawing/2014/main" id="{FE554D8D-F3E5-4965-87FC-104299AE49E9}"/>
              </a:ext>
            </a:extLst>
          </p:cNvPr>
          <p:cNvSpPr/>
          <p:nvPr/>
        </p:nvSpPr>
        <p:spPr bwMode="auto">
          <a:xfrm>
            <a:off x="6135836" y="2502784"/>
            <a:ext cx="1980000" cy="756000"/>
          </a:xfrm>
          <a:prstGeom prst="roundRect">
            <a:avLst>
              <a:gd name="adj" fmla="val 8836"/>
            </a:avLst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2436813" eaLnBrk="1"/>
            <a:endParaRPr lang="it-IT" sz="4800"/>
          </a:p>
        </p:txBody>
      </p:sp>
      <p:sp>
        <p:nvSpPr>
          <p:cNvPr id="140" name="Rounded Rectangle 84">
            <a:extLst>
              <a:ext uri="{FF2B5EF4-FFF2-40B4-BE49-F238E27FC236}">
                <a16:creationId xmlns:a16="http://schemas.microsoft.com/office/drawing/2014/main" id="{853DE1E8-CD0A-4789-B65D-581689193736}"/>
              </a:ext>
            </a:extLst>
          </p:cNvPr>
          <p:cNvSpPr/>
          <p:nvPr/>
        </p:nvSpPr>
        <p:spPr bwMode="auto">
          <a:xfrm>
            <a:off x="6135836" y="3382857"/>
            <a:ext cx="1980000" cy="756000"/>
          </a:xfrm>
          <a:prstGeom prst="roundRect">
            <a:avLst>
              <a:gd name="adj" fmla="val 8836"/>
            </a:avLst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2436813" eaLnBrk="1"/>
            <a:endParaRPr lang="it-IT" sz="4800"/>
          </a:p>
        </p:txBody>
      </p:sp>
      <p:sp>
        <p:nvSpPr>
          <p:cNvPr id="145" name="Rounded Rectangle 84">
            <a:extLst>
              <a:ext uri="{FF2B5EF4-FFF2-40B4-BE49-F238E27FC236}">
                <a16:creationId xmlns:a16="http://schemas.microsoft.com/office/drawing/2014/main" id="{C6B49512-3961-4309-BE78-4522C210D8E3}"/>
              </a:ext>
            </a:extLst>
          </p:cNvPr>
          <p:cNvSpPr/>
          <p:nvPr/>
        </p:nvSpPr>
        <p:spPr bwMode="auto">
          <a:xfrm>
            <a:off x="2779030" y="773152"/>
            <a:ext cx="1980000" cy="756000"/>
          </a:xfrm>
          <a:prstGeom prst="roundRect">
            <a:avLst>
              <a:gd name="adj" fmla="val 8836"/>
            </a:avLst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2436813" eaLnBrk="1"/>
            <a:endParaRPr lang="it-IT" sz="4800"/>
          </a:p>
        </p:txBody>
      </p:sp>
      <p:sp>
        <p:nvSpPr>
          <p:cNvPr id="148" name="Rounded Rectangle 84">
            <a:extLst>
              <a:ext uri="{FF2B5EF4-FFF2-40B4-BE49-F238E27FC236}">
                <a16:creationId xmlns:a16="http://schemas.microsoft.com/office/drawing/2014/main" id="{6AE7F178-805A-4ADA-B18B-989851192183}"/>
              </a:ext>
            </a:extLst>
          </p:cNvPr>
          <p:cNvSpPr/>
          <p:nvPr/>
        </p:nvSpPr>
        <p:spPr bwMode="auto">
          <a:xfrm>
            <a:off x="4019360" y="1643743"/>
            <a:ext cx="1980000" cy="756000"/>
          </a:xfrm>
          <a:prstGeom prst="roundRect">
            <a:avLst>
              <a:gd name="adj" fmla="val 8836"/>
            </a:avLst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2436813" eaLnBrk="1"/>
            <a:endParaRPr lang="it-IT" sz="4800"/>
          </a:p>
        </p:txBody>
      </p:sp>
      <p:pic>
        <p:nvPicPr>
          <p:cNvPr id="1036" name="Picture 12" descr="ST">
            <a:extLst>
              <a:ext uri="{FF2B5EF4-FFF2-40B4-BE49-F238E27FC236}">
                <a16:creationId xmlns:a16="http://schemas.microsoft.com/office/drawing/2014/main" id="{C6E84671-2D20-4918-A8D7-89893CDF2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50" y="744287"/>
            <a:ext cx="1172687" cy="8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EMENS">
            <a:extLst>
              <a:ext uri="{FF2B5EF4-FFF2-40B4-BE49-F238E27FC236}">
                <a16:creationId xmlns:a16="http://schemas.microsoft.com/office/drawing/2014/main" id="{ADE2B875-A22D-4C58-964B-B1846CCE7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1" t="19140" r="10425" b="16484"/>
          <a:stretch/>
        </p:blipFill>
        <p:spPr bwMode="auto">
          <a:xfrm>
            <a:off x="4066266" y="1715523"/>
            <a:ext cx="1878022" cy="64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5009815-0AD9-40C9-8044-B6595B3D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4931" y="813785"/>
            <a:ext cx="1804446" cy="6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DATE">
            <a:extLst>
              <a:ext uri="{FF2B5EF4-FFF2-40B4-BE49-F238E27FC236}">
                <a16:creationId xmlns:a16="http://schemas.microsoft.com/office/drawing/2014/main" id="{8600F2BD-E7EE-448B-8CCF-AD64FE6F6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649" y="1679332"/>
            <a:ext cx="1852729" cy="65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9E6F13F-986E-4064-81D7-872850398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2534" r="10676" b="15464"/>
          <a:stretch/>
        </p:blipFill>
        <p:spPr bwMode="auto">
          <a:xfrm>
            <a:off x="6194945" y="2573869"/>
            <a:ext cx="1834431" cy="61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OB">
            <a:extLst>
              <a:ext uri="{FF2B5EF4-FFF2-40B4-BE49-F238E27FC236}">
                <a16:creationId xmlns:a16="http://schemas.microsoft.com/office/drawing/2014/main" id="{8468A0B1-4D16-496E-98E0-5FD2AAB2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12" y="3605331"/>
            <a:ext cx="1916393" cy="37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ounded Rectangle 84">
            <a:extLst>
              <a:ext uri="{FF2B5EF4-FFF2-40B4-BE49-F238E27FC236}">
                <a16:creationId xmlns:a16="http://schemas.microsoft.com/office/drawing/2014/main" id="{E4BB3613-A7F0-4974-9E60-619068FC894B}"/>
              </a:ext>
            </a:extLst>
          </p:cNvPr>
          <p:cNvSpPr/>
          <p:nvPr/>
        </p:nvSpPr>
        <p:spPr bwMode="auto">
          <a:xfrm>
            <a:off x="6133430" y="4281301"/>
            <a:ext cx="1980000" cy="756000"/>
          </a:xfrm>
          <a:prstGeom prst="roundRect">
            <a:avLst>
              <a:gd name="adj" fmla="val 8836"/>
            </a:avLst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2436813" eaLnBrk="1"/>
            <a:endParaRPr lang="it-IT" sz="4800"/>
          </a:p>
        </p:txBody>
      </p:sp>
      <p:pic>
        <p:nvPicPr>
          <p:cNvPr id="1048" name="Picture 24" descr="EMALCSa">
            <a:extLst>
              <a:ext uri="{FF2B5EF4-FFF2-40B4-BE49-F238E27FC236}">
                <a16:creationId xmlns:a16="http://schemas.microsoft.com/office/drawing/2014/main" id="{0C199AE2-7652-41EA-BFCE-45AE3D1CE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1" b="19592"/>
          <a:stretch/>
        </p:blipFill>
        <p:spPr bwMode="auto">
          <a:xfrm>
            <a:off x="6147719" y="4368322"/>
            <a:ext cx="1881657" cy="60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ounded Rectangle 58">
            <a:extLst>
              <a:ext uri="{FF2B5EF4-FFF2-40B4-BE49-F238E27FC236}">
                <a16:creationId xmlns:a16="http://schemas.microsoft.com/office/drawing/2014/main" id="{BF62F4CB-87A3-4277-B308-B9D280DEF962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2214110" y="643312"/>
            <a:ext cx="344487" cy="2047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/>
              <a:t>IT</a:t>
            </a:r>
            <a:endParaRPr lang="en-US" altLang="en-US" sz="1600"/>
          </a:p>
        </p:txBody>
      </p:sp>
      <p:sp>
        <p:nvSpPr>
          <p:cNvPr id="84" name="Rounded Rectangle 58">
            <a:extLst>
              <a:ext uri="{FF2B5EF4-FFF2-40B4-BE49-F238E27FC236}">
                <a16:creationId xmlns:a16="http://schemas.microsoft.com/office/drawing/2014/main" id="{E2D0560A-ADA6-4E75-8C7B-3D485B0B4A0E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2232998" y="1596445"/>
            <a:ext cx="344487" cy="2047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 dirty="0"/>
              <a:t>FR</a:t>
            </a:r>
            <a:endParaRPr lang="en-US" altLang="en-US" sz="1600" dirty="0"/>
          </a:p>
        </p:txBody>
      </p:sp>
      <p:sp>
        <p:nvSpPr>
          <p:cNvPr id="85" name="Rounded Rectangle 58">
            <a:extLst>
              <a:ext uri="{FF2B5EF4-FFF2-40B4-BE49-F238E27FC236}">
                <a16:creationId xmlns:a16="http://schemas.microsoft.com/office/drawing/2014/main" id="{7513BE32-905F-4A55-9718-213C0B7C9754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2235428" y="2453407"/>
            <a:ext cx="344487" cy="2047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 dirty="0"/>
              <a:t>FR</a:t>
            </a:r>
            <a:endParaRPr lang="en-US" altLang="en-US" sz="1600" dirty="0"/>
          </a:p>
        </p:txBody>
      </p:sp>
      <p:sp>
        <p:nvSpPr>
          <p:cNvPr id="86" name="Rounded Rectangle 58">
            <a:extLst>
              <a:ext uri="{FF2B5EF4-FFF2-40B4-BE49-F238E27FC236}">
                <a16:creationId xmlns:a16="http://schemas.microsoft.com/office/drawing/2014/main" id="{0A4CF9C3-2611-4BC3-88D7-0C9B2B5BBA5B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2223882" y="3332631"/>
            <a:ext cx="386662" cy="19315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 dirty="0"/>
              <a:t>UK</a:t>
            </a:r>
            <a:endParaRPr lang="en-US" altLang="en-US" sz="1600" dirty="0"/>
          </a:p>
        </p:txBody>
      </p:sp>
      <p:sp>
        <p:nvSpPr>
          <p:cNvPr id="87" name="Rounded Rectangle 58">
            <a:extLst>
              <a:ext uri="{FF2B5EF4-FFF2-40B4-BE49-F238E27FC236}">
                <a16:creationId xmlns:a16="http://schemas.microsoft.com/office/drawing/2014/main" id="{CADA0258-8E80-4C0C-8516-AAE390930842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2208788" y="4223147"/>
            <a:ext cx="344487" cy="2047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 dirty="0"/>
              <a:t>ES</a:t>
            </a:r>
            <a:endParaRPr lang="en-US" altLang="en-US" sz="1600" dirty="0"/>
          </a:p>
        </p:txBody>
      </p:sp>
      <p:sp>
        <p:nvSpPr>
          <p:cNvPr id="88" name="Rounded Rectangle 58">
            <a:extLst>
              <a:ext uri="{FF2B5EF4-FFF2-40B4-BE49-F238E27FC236}">
                <a16:creationId xmlns:a16="http://schemas.microsoft.com/office/drawing/2014/main" id="{F5EF0182-9F62-4903-ABF1-C45196E9EC40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4541928" y="697123"/>
            <a:ext cx="344487" cy="2047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 dirty="0"/>
              <a:t>FR</a:t>
            </a:r>
            <a:endParaRPr lang="en-US" altLang="en-US" sz="1600" dirty="0"/>
          </a:p>
        </p:txBody>
      </p:sp>
      <p:sp>
        <p:nvSpPr>
          <p:cNvPr id="89" name="Rounded Rectangle 58">
            <a:extLst>
              <a:ext uri="{FF2B5EF4-FFF2-40B4-BE49-F238E27FC236}">
                <a16:creationId xmlns:a16="http://schemas.microsoft.com/office/drawing/2014/main" id="{4D742AB0-FBED-4B5F-BDEB-1B43AC8D3147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5660900" y="1556392"/>
            <a:ext cx="383512" cy="22774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 dirty="0"/>
              <a:t>DE</a:t>
            </a:r>
            <a:endParaRPr lang="en-US" altLang="en-US" sz="1600" dirty="0"/>
          </a:p>
        </p:txBody>
      </p:sp>
      <p:sp>
        <p:nvSpPr>
          <p:cNvPr id="90" name="Rounded Rectangle 58">
            <a:extLst>
              <a:ext uri="{FF2B5EF4-FFF2-40B4-BE49-F238E27FC236}">
                <a16:creationId xmlns:a16="http://schemas.microsoft.com/office/drawing/2014/main" id="{3F336AC2-B903-4120-9F76-61E6B8D516FB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7875143" y="606614"/>
            <a:ext cx="384859" cy="24447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 dirty="0"/>
              <a:t>DE</a:t>
            </a:r>
            <a:endParaRPr lang="en-US" altLang="en-US" sz="1600" dirty="0"/>
          </a:p>
        </p:txBody>
      </p:sp>
      <p:sp>
        <p:nvSpPr>
          <p:cNvPr id="91" name="Rounded Rectangle 58">
            <a:extLst>
              <a:ext uri="{FF2B5EF4-FFF2-40B4-BE49-F238E27FC236}">
                <a16:creationId xmlns:a16="http://schemas.microsoft.com/office/drawing/2014/main" id="{2EE3C678-5C36-4B98-845B-A15EA47294B9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7932459" y="1512812"/>
            <a:ext cx="344487" cy="2047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 dirty="0"/>
              <a:t>FR</a:t>
            </a:r>
            <a:endParaRPr lang="en-US" altLang="en-US" sz="1600" dirty="0"/>
          </a:p>
        </p:txBody>
      </p:sp>
      <p:sp>
        <p:nvSpPr>
          <p:cNvPr id="92" name="Rounded Rectangle 58">
            <a:extLst>
              <a:ext uri="{FF2B5EF4-FFF2-40B4-BE49-F238E27FC236}">
                <a16:creationId xmlns:a16="http://schemas.microsoft.com/office/drawing/2014/main" id="{9E4A14DE-CC1A-4D48-AA39-CAE0B925D8C8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7882007" y="2502683"/>
            <a:ext cx="344487" cy="2047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 dirty="0"/>
              <a:t>FR</a:t>
            </a:r>
            <a:endParaRPr lang="en-US" altLang="en-US" sz="1600" dirty="0"/>
          </a:p>
        </p:txBody>
      </p:sp>
      <p:sp>
        <p:nvSpPr>
          <p:cNvPr id="93" name="Rounded Rectangle 58">
            <a:extLst>
              <a:ext uri="{FF2B5EF4-FFF2-40B4-BE49-F238E27FC236}">
                <a16:creationId xmlns:a16="http://schemas.microsoft.com/office/drawing/2014/main" id="{A3292A86-7A43-4272-85A4-384E52E9FBE8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7877315" y="3336093"/>
            <a:ext cx="344487" cy="2047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 dirty="0"/>
              <a:t>ES</a:t>
            </a:r>
            <a:endParaRPr lang="en-US" altLang="en-US" sz="1600" dirty="0"/>
          </a:p>
        </p:txBody>
      </p:sp>
      <p:sp>
        <p:nvSpPr>
          <p:cNvPr id="94" name="Rounded Rectangle 58">
            <a:extLst>
              <a:ext uri="{FF2B5EF4-FFF2-40B4-BE49-F238E27FC236}">
                <a16:creationId xmlns:a16="http://schemas.microsoft.com/office/drawing/2014/main" id="{700557C5-8B37-4499-87C7-61F8DF4E6621}"/>
              </a:ext>
            </a:extLst>
          </p:cNvPr>
          <p:cNvSpPr>
            <a:spLocks noChangeArrowheads="1"/>
          </p:cNvSpPr>
          <p:nvPr/>
        </p:nvSpPr>
        <p:spPr bwMode="auto">
          <a:xfrm rot="20555362">
            <a:off x="7877315" y="4247656"/>
            <a:ext cx="344487" cy="2047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 eaLnBrk="1"/>
            <a:r>
              <a:rPr lang="it-IT" altLang="en-US" sz="1600" dirty="0"/>
              <a:t>ES</a:t>
            </a:r>
            <a:endParaRPr lang="en-US" altLang="en-US" sz="1600" dirty="0"/>
          </a:p>
        </p:txBody>
      </p:sp>
      <p:sp>
        <p:nvSpPr>
          <p:cNvPr id="95" name="Rounded Rectangle 89">
            <a:extLst>
              <a:ext uri="{FF2B5EF4-FFF2-40B4-BE49-F238E27FC236}">
                <a16:creationId xmlns:a16="http://schemas.microsoft.com/office/drawing/2014/main" id="{FCBAAC27-5C90-4926-816E-1EB1CF2A1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02" y="641178"/>
            <a:ext cx="1587500" cy="2047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 cap="rnd">
            <a:solidFill>
              <a:srgbClr val="232D75"/>
            </a:solidFill>
            <a:round/>
            <a:headEnd/>
            <a:tailEnd/>
          </a:ln>
        </p:spPr>
        <p:txBody>
          <a:bodyPr lIns="45720" rIns="45720" anchor="ctr"/>
          <a:lstStyle/>
          <a:p>
            <a:pPr algn="ctr"/>
            <a:r>
              <a:rPr lang="it-IT" altLang="en-US" sz="1600" dirty="0"/>
              <a:t>Coordinator</a:t>
            </a:r>
            <a:endParaRPr lang="en-US" altLang="en-US" sz="1600" dirty="0"/>
          </a:p>
        </p:txBody>
      </p:sp>
      <p:pic>
        <p:nvPicPr>
          <p:cNvPr id="51" name="Immagine 5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FD308C1A-D377-41BF-A90E-9967FFE822F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5" y="25203"/>
            <a:ext cx="1335589" cy="544527"/>
          </a:xfrm>
          <a:prstGeom prst="rect">
            <a:avLst/>
          </a:prstGeom>
        </p:spPr>
      </p:pic>
      <p:grpSp>
        <p:nvGrpSpPr>
          <p:cNvPr id="54" name="Gruppo 53">
            <a:extLst>
              <a:ext uri="{FF2B5EF4-FFF2-40B4-BE49-F238E27FC236}">
                <a16:creationId xmlns:a16="http://schemas.microsoft.com/office/drawing/2014/main" id="{1230C45B-9AB7-4770-A010-2BC280AFBE6C}"/>
              </a:ext>
            </a:extLst>
          </p:cNvPr>
          <p:cNvGrpSpPr/>
          <p:nvPr/>
        </p:nvGrpSpPr>
        <p:grpSpPr>
          <a:xfrm>
            <a:off x="3316830" y="3098552"/>
            <a:ext cx="2054608" cy="793702"/>
            <a:chOff x="3440024" y="3013506"/>
            <a:chExt cx="2054608" cy="793702"/>
          </a:xfrm>
        </p:grpSpPr>
        <p:sp>
          <p:nvSpPr>
            <p:cNvPr id="96" name="Rounded Rectangle 84">
              <a:extLst>
                <a:ext uri="{FF2B5EF4-FFF2-40B4-BE49-F238E27FC236}">
                  <a16:creationId xmlns:a16="http://schemas.microsoft.com/office/drawing/2014/main" id="{146E444B-8D40-494F-8AAE-91C9FBB17951}"/>
                </a:ext>
              </a:extLst>
            </p:cNvPr>
            <p:cNvSpPr/>
            <p:nvPr/>
          </p:nvSpPr>
          <p:spPr bwMode="auto">
            <a:xfrm>
              <a:off x="3440024" y="3051208"/>
              <a:ext cx="1980000" cy="756000"/>
            </a:xfrm>
            <a:prstGeom prst="roundRect">
              <a:avLst>
                <a:gd name="adj" fmla="val 8836"/>
              </a:avLst>
            </a:prstGeom>
            <a:solidFill>
              <a:srgbClr val="FFFFFF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2436813" eaLnBrk="1"/>
              <a:endParaRPr lang="it-IT" sz="4800"/>
            </a:p>
          </p:txBody>
        </p:sp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4BBA0E4E-3BF4-4600-95C2-D653DB038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" t="36209" r="7008" b="34253"/>
            <a:stretch/>
          </p:blipFill>
          <p:spPr>
            <a:xfrm>
              <a:off x="3508197" y="3117718"/>
              <a:ext cx="1825581" cy="617657"/>
            </a:xfrm>
            <a:prstGeom prst="rect">
              <a:avLst/>
            </a:prstGeom>
          </p:spPr>
        </p:pic>
        <p:sp>
          <p:nvSpPr>
            <p:cNvPr id="99" name="Rounded Rectangle 58">
              <a:extLst>
                <a:ext uri="{FF2B5EF4-FFF2-40B4-BE49-F238E27FC236}">
                  <a16:creationId xmlns:a16="http://schemas.microsoft.com/office/drawing/2014/main" id="{B82E7692-8DEE-462A-AE07-E33C3FF0E2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55362">
              <a:off x="5150145" y="3013506"/>
              <a:ext cx="344487" cy="2047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5400" cap="rnd">
              <a:solidFill>
                <a:srgbClr val="232D75"/>
              </a:solidFill>
              <a:round/>
              <a:headEnd/>
              <a:tailEnd/>
            </a:ln>
          </p:spPr>
          <p:txBody>
            <a:bodyPr lIns="45720" rIns="45720" anchor="ctr"/>
            <a:lstStyle/>
            <a:p>
              <a:pPr algn="ctr" eaLnBrk="1"/>
              <a:r>
                <a:rPr lang="it-IT" altLang="en-US" sz="1600" dirty="0"/>
                <a:t>FR</a:t>
              </a:r>
              <a:endParaRPr lang="en-US" altLang="en-US" sz="1600" dirty="0"/>
            </a:p>
          </p:txBody>
        </p:sp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8080448A-E529-466C-9E82-B634B2AB1EE4}"/>
              </a:ext>
            </a:extLst>
          </p:cNvPr>
          <p:cNvGrpSpPr/>
          <p:nvPr/>
        </p:nvGrpSpPr>
        <p:grpSpPr>
          <a:xfrm>
            <a:off x="2744242" y="4193066"/>
            <a:ext cx="3272479" cy="919163"/>
            <a:chOff x="4433549" y="-321418"/>
            <a:chExt cx="3272479" cy="919163"/>
          </a:xfrm>
        </p:grpSpPr>
        <p:sp>
          <p:nvSpPr>
            <p:cNvPr id="106" name="Rounded Rectangle 3">
              <a:extLst>
                <a:ext uri="{FF2B5EF4-FFF2-40B4-BE49-F238E27FC236}">
                  <a16:creationId xmlns:a16="http://schemas.microsoft.com/office/drawing/2014/main" id="{D97E92A2-3874-4B46-BFE7-20D91F0DCD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3460">
              <a:off x="4445303" y="-321418"/>
              <a:ext cx="3260725" cy="91916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defTabSz="2436813">
                <a:defRPr>
                  <a:solidFill>
                    <a:srgbClr val="27282D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defTabSz="2436813">
                <a:defRPr>
                  <a:solidFill>
                    <a:srgbClr val="27282D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defTabSz="2436813">
                <a:defRPr>
                  <a:solidFill>
                    <a:srgbClr val="27282D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defTabSz="2436813">
                <a:defRPr>
                  <a:solidFill>
                    <a:srgbClr val="27282D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defTabSz="2436813">
                <a:defRPr>
                  <a:solidFill>
                    <a:srgbClr val="27282D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indent="-1588" defTabSz="2436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27282D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indent="-1588" defTabSz="2436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27282D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indent="-1588" defTabSz="2436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27282D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indent="-1588" defTabSz="2436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27282D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endParaRPr lang="en-US" altLang="it-IT" sz="4800"/>
            </a:p>
          </p:txBody>
        </p:sp>
        <p:sp>
          <p:nvSpPr>
            <p:cNvPr id="107" name="Rectangle 2">
              <a:extLst>
                <a:ext uri="{FF2B5EF4-FFF2-40B4-BE49-F238E27FC236}">
                  <a16:creationId xmlns:a16="http://schemas.microsoft.com/office/drawing/2014/main" id="{BB51AA10-4968-4F11-B308-84AA875280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1596">
              <a:off x="4433549" y="-257130"/>
              <a:ext cx="3182938" cy="738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>
              <a:spAutoFit/>
            </a:bodyPr>
            <a:lstStyle>
              <a:lvl1pPr marL="198438" indent="-198438">
                <a:defRPr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>
                <a:defRPr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>
                <a:defRPr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>
                <a:defRPr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>
                <a:defRPr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indent="-1588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indent="-1588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indent="-1588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indent="-1588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27282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marL="0" indent="0" algn="ctr">
                <a:defRPr/>
              </a:pPr>
              <a:r>
                <a:rPr lang="en-US" altLang="it-IT" sz="1400" b="1" dirty="0">
                  <a:latin typeface="+mn-lt"/>
                  <a:cs typeface="Arial" panose="020B0604020202020204" pitchFamily="34" charset="0"/>
                </a:rPr>
                <a:t>13 partners </a:t>
              </a:r>
              <a:r>
                <a:rPr lang="en-US" altLang="it-IT" sz="1400" dirty="0">
                  <a:latin typeface="+mn-lt"/>
                  <a:cs typeface="Arial" panose="020B0604020202020204" pitchFamily="34" charset="0"/>
                </a:rPr>
                <a:t>(2 Research Institutes, 1 University, 4 Large Enterprises, 6 SMEs) from </a:t>
              </a:r>
              <a:r>
                <a:rPr lang="en-US" altLang="it-IT" sz="1400" b="1" dirty="0">
                  <a:latin typeface="+mn-lt"/>
                  <a:cs typeface="Arial" panose="020B0604020202020204" pitchFamily="34" charset="0"/>
                </a:rPr>
                <a:t>5</a:t>
              </a:r>
              <a:r>
                <a:rPr lang="en-US" altLang="it-IT" sz="1400" dirty="0">
                  <a:latin typeface="+mn-lt"/>
                  <a:cs typeface="Arial" panose="020B0604020202020204" pitchFamily="34" charset="0"/>
                </a:rPr>
                <a:t> EU countries</a:t>
              </a:r>
            </a:p>
          </p:txBody>
        </p:sp>
      </p:grpSp>
      <p:cxnSp>
        <p:nvCxnSpPr>
          <p:cNvPr id="57" name="Connettore curvo 56">
            <a:extLst>
              <a:ext uri="{FF2B5EF4-FFF2-40B4-BE49-F238E27FC236}">
                <a16:creationId xmlns:a16="http://schemas.microsoft.com/office/drawing/2014/main" id="{827BAA9F-B546-44F3-A718-77D78625C7D3}"/>
              </a:ext>
            </a:extLst>
          </p:cNvPr>
          <p:cNvCxnSpPr>
            <a:cxnSpLocks/>
            <a:stCxn id="125" idx="3"/>
            <a:endCxn id="96" idx="0"/>
          </p:cNvCxnSpPr>
          <p:nvPr/>
        </p:nvCxnSpPr>
        <p:spPr>
          <a:xfrm>
            <a:off x="2416928" y="2006507"/>
            <a:ext cx="1889902" cy="112974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curvo 107">
            <a:extLst>
              <a:ext uri="{FF2B5EF4-FFF2-40B4-BE49-F238E27FC236}">
                <a16:creationId xmlns:a16="http://schemas.microsoft.com/office/drawing/2014/main" id="{43F16375-619A-4F8C-81F0-7886E12B87D2}"/>
              </a:ext>
            </a:extLst>
          </p:cNvPr>
          <p:cNvCxnSpPr>
            <a:cxnSpLocks/>
            <a:stCxn id="128" idx="3"/>
            <a:endCxn id="96" idx="1"/>
          </p:cNvCxnSpPr>
          <p:nvPr/>
        </p:nvCxnSpPr>
        <p:spPr>
          <a:xfrm flipV="1">
            <a:off x="2414445" y="3514254"/>
            <a:ext cx="902385" cy="2554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curvo 113">
            <a:extLst>
              <a:ext uri="{FF2B5EF4-FFF2-40B4-BE49-F238E27FC236}">
                <a16:creationId xmlns:a16="http://schemas.microsoft.com/office/drawing/2014/main" id="{8EB4BDC1-9978-4FA3-ACBD-02B6DBDE4AA0}"/>
              </a:ext>
            </a:extLst>
          </p:cNvPr>
          <p:cNvCxnSpPr>
            <a:cxnSpLocks/>
            <a:stCxn id="136" idx="1"/>
            <a:endCxn id="96" idx="3"/>
          </p:cNvCxnSpPr>
          <p:nvPr/>
        </p:nvCxnSpPr>
        <p:spPr>
          <a:xfrm rot="10800000" flipV="1">
            <a:off x="5296831" y="1997628"/>
            <a:ext cx="841489" cy="15166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14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50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Requirements : REQ1</a:t>
            </a:r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250825" y="1341250"/>
            <a:ext cx="8588375" cy="1107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REQ 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b="1" dirty="0" smtClean="0">
                <a:solidFill>
                  <a:schemeClr val="tx1"/>
                </a:solidFill>
              </a:rPr>
              <a:t>What is the probability that the robot move from a docking area to storage area ?.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530486" y="3655898"/>
            <a:ext cx="572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(r1.p==1) </a:t>
            </a:r>
            <a:r>
              <a:rPr lang="pt-BR" b="1" dirty="0">
                <a:solidFill>
                  <a:srgbClr val="FF0000"/>
                </a:solidFill>
              </a:rPr>
              <a:t>U</a:t>
            </a:r>
            <a:r>
              <a:rPr lang="pt-BR" b="1" dirty="0"/>
              <a:t>{1000} (r1.p==3</a:t>
            </a:r>
            <a:r>
              <a:rPr lang="pt-BR" b="1" dirty="0" smtClean="0"/>
              <a:t>)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Result: Switch to SMC-BIP interface 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343711" y="2587557"/>
            <a:ext cx="837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Until</a:t>
            </a:r>
            <a:r>
              <a:rPr lang="en-US" dirty="0"/>
              <a:t>: </a:t>
            </a:r>
            <a:r>
              <a:rPr lang="en-US" b="1" dirty="0" smtClean="0"/>
              <a:t>ϕ1 </a:t>
            </a:r>
            <a:r>
              <a:rPr lang="en-US" dirty="0" smtClean="0"/>
              <a:t>must </a:t>
            </a:r>
            <a:r>
              <a:rPr lang="en-US" dirty="0"/>
              <a:t>be satisfied in all states until a state where </a:t>
            </a:r>
            <a:r>
              <a:rPr lang="en-US" b="1" dirty="0" smtClean="0"/>
              <a:t>ϕ2 </a:t>
            </a:r>
            <a:r>
              <a:rPr lang="en-US" dirty="0" smtClean="0"/>
              <a:t>is satisfied.</a:t>
            </a:r>
            <a:endParaRPr lang="en-US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154349" y="3124119"/>
            <a:ext cx="1588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3148520" y="3124119"/>
            <a:ext cx="1588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6254885" y="3127361"/>
            <a:ext cx="1588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626469" y="3205343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ϕ1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36333" y="3205343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ϕ1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9823" y="3205343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ϕ1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66818" y="3209065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ϕ2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4827920" y="2836011"/>
            <a:ext cx="136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………………..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51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Requirements : REQ 2</a:t>
            </a:r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250825" y="1341250"/>
            <a:ext cx="8588375" cy="1107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REQ 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b="1" dirty="0" smtClean="0">
                <a:solidFill>
                  <a:schemeClr val="tx1"/>
                </a:solidFill>
              </a:rPr>
              <a:t>What is the probability that the collision will happen during the execution at any position ?.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591654" y="2968477"/>
            <a:ext cx="572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F</a:t>
            </a:r>
            <a:r>
              <a:rPr lang="pt-BR" b="1" dirty="0"/>
              <a:t>{1000} ((r1.p==r2.p) &amp;&amp; (r1.p==r3.p</a:t>
            </a:r>
            <a:r>
              <a:rPr lang="pt-BR" b="1" dirty="0" smtClean="0"/>
              <a:t>))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Result: Switch to SMC-BIP interface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7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3"/>
          <p:cNvSpPr txBox="1"/>
          <p:nvPr/>
        </p:nvSpPr>
        <p:spPr>
          <a:xfrm>
            <a:off x="8658720" y="276480"/>
            <a:ext cx="267480" cy="192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B8246D99-C8CE-4FD2-B43D-618EC9484BCD}" type="slidenum">
              <a:rPr lang="fr-FR" sz="600" b="0" strike="noStrike" spc="-1">
                <a:solidFill>
                  <a:srgbClr val="FFFFFF"/>
                </a:solidFill>
                <a:latin typeface="Segoe UI Semibold"/>
              </a:rPr>
              <a:t>52</a:t>
            </a:fld>
            <a:endParaRPr lang="fr-FR" sz="600" b="0" strike="noStrike" spc="-1">
              <a:latin typeface="Times New Roman"/>
            </a:endParaRPr>
          </a:p>
        </p:txBody>
      </p:sp>
      <p:sp>
        <p:nvSpPr>
          <p:cNvPr id="338" name="TextShape 4"/>
          <p:cNvSpPr txBox="1"/>
          <p:nvPr/>
        </p:nvSpPr>
        <p:spPr>
          <a:xfrm>
            <a:off x="250920" y="291240"/>
            <a:ext cx="8407800" cy="345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it-IT" sz="2400" b="1" strike="noStrike" cap="all" spc="-1" dirty="0">
                <a:solidFill>
                  <a:srgbClr val="232D75"/>
                </a:solidFill>
                <a:latin typeface="Segoe UI Semibold"/>
              </a:rPr>
              <a:t>Service robotic (ROB) using bundles </a:t>
            </a:r>
            <a:r>
              <a:rPr lang="it-IT" sz="2400" b="1" strike="noStrike" cap="all" spc="-1" dirty="0" smtClean="0">
                <a:solidFill>
                  <a:srgbClr val="232D75"/>
                </a:solidFill>
                <a:latin typeface="Segoe UI Semibold"/>
              </a:rPr>
              <a:t>and event bus</a:t>
            </a:r>
            <a:endParaRPr lang="it-IT" sz="2400" b="0" strike="noStrike" spc="-1" dirty="0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748080" y="2459520"/>
            <a:ext cx="7564320" cy="387720"/>
          </a:xfrm>
          <a:prstGeom prst="roundRect">
            <a:avLst>
              <a:gd name="adj" fmla="val 16667"/>
            </a:avLst>
          </a:prstGeom>
          <a:solidFill>
            <a:schemeClr val="accent5">
              <a:lumMod val="9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Segoe UI"/>
              </a:rPr>
              <a:t>EventBus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340" name="Image 8"/>
          <p:cNvPicPr/>
          <p:nvPr/>
        </p:nvPicPr>
        <p:blipFill>
          <a:blip r:embed="rId2"/>
          <a:stretch/>
        </p:blipFill>
        <p:spPr>
          <a:xfrm>
            <a:off x="5454720" y="2515680"/>
            <a:ext cx="1472040" cy="276120"/>
          </a:xfrm>
          <a:prstGeom prst="rect">
            <a:avLst/>
          </a:prstGeom>
          <a:ln>
            <a:noFill/>
          </a:ln>
        </p:spPr>
      </p:pic>
      <p:sp>
        <p:nvSpPr>
          <p:cNvPr id="341" name="CustomShape 6"/>
          <p:cNvSpPr/>
          <p:nvPr/>
        </p:nvSpPr>
        <p:spPr>
          <a:xfrm>
            <a:off x="1669680" y="2267280"/>
            <a:ext cx="221400" cy="252360"/>
          </a:xfrm>
          <a:prstGeom prst="rect">
            <a:avLst/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7"/>
          <p:cNvSpPr/>
          <p:nvPr/>
        </p:nvSpPr>
        <p:spPr>
          <a:xfrm>
            <a:off x="3191040" y="2770200"/>
            <a:ext cx="221400" cy="25236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8"/>
          <p:cNvSpPr/>
          <p:nvPr/>
        </p:nvSpPr>
        <p:spPr>
          <a:xfrm>
            <a:off x="2059560" y="3356640"/>
            <a:ext cx="2973600" cy="738720"/>
          </a:xfrm>
          <a:custGeom>
            <a:avLst/>
            <a:gdLst/>
            <a:ahLst/>
            <a:cxnLst/>
            <a:rect l="l" t="t" r="r" b="b"/>
            <a:pathLst>
              <a:path w="1745673" h="738909">
                <a:moveTo>
                  <a:pt x="0" y="729672"/>
                </a:moveTo>
                <a:lnTo>
                  <a:pt x="0" y="729672"/>
                </a:lnTo>
                <a:lnTo>
                  <a:pt x="0" y="9236"/>
                </a:lnTo>
                <a:lnTo>
                  <a:pt x="1745673" y="0"/>
                </a:lnTo>
                <a:lnTo>
                  <a:pt x="1745673" y="729672"/>
                </a:lnTo>
                <a:lnTo>
                  <a:pt x="1394691" y="738909"/>
                </a:lnTo>
                <a:lnTo>
                  <a:pt x="1394691" y="184727"/>
                </a:lnTo>
                <a:lnTo>
                  <a:pt x="295564" y="184727"/>
                </a:lnTo>
                <a:lnTo>
                  <a:pt x="295564" y="738909"/>
                </a:lnTo>
                <a:lnTo>
                  <a:pt x="0" y="72967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9"/>
          <p:cNvSpPr/>
          <p:nvPr/>
        </p:nvSpPr>
        <p:spPr>
          <a:xfrm rot="10800000">
            <a:off x="6495840" y="1362600"/>
            <a:ext cx="1967040" cy="738720"/>
          </a:xfrm>
          <a:custGeom>
            <a:avLst/>
            <a:gdLst/>
            <a:ahLst/>
            <a:cxnLst/>
            <a:rect l="l" t="t" r="r" b="b"/>
            <a:pathLst>
              <a:path w="1745673" h="738909">
                <a:moveTo>
                  <a:pt x="0" y="729672"/>
                </a:moveTo>
                <a:lnTo>
                  <a:pt x="0" y="729672"/>
                </a:lnTo>
                <a:lnTo>
                  <a:pt x="0" y="9236"/>
                </a:lnTo>
                <a:lnTo>
                  <a:pt x="1745673" y="0"/>
                </a:lnTo>
                <a:lnTo>
                  <a:pt x="1745673" y="729672"/>
                </a:lnTo>
                <a:lnTo>
                  <a:pt x="1394691" y="738909"/>
                </a:lnTo>
                <a:lnTo>
                  <a:pt x="1394691" y="184727"/>
                </a:lnTo>
                <a:lnTo>
                  <a:pt x="295564" y="184727"/>
                </a:lnTo>
                <a:lnTo>
                  <a:pt x="295564" y="738909"/>
                </a:lnTo>
                <a:lnTo>
                  <a:pt x="0" y="72967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10"/>
          <p:cNvSpPr/>
          <p:nvPr/>
        </p:nvSpPr>
        <p:spPr>
          <a:xfrm rot="10800000">
            <a:off x="478557" y="1321920"/>
            <a:ext cx="2038320" cy="738720"/>
          </a:xfrm>
          <a:custGeom>
            <a:avLst/>
            <a:gdLst/>
            <a:ahLst/>
            <a:cxnLst/>
            <a:rect l="l" t="t" r="r" b="b"/>
            <a:pathLst>
              <a:path w="1745673" h="738909">
                <a:moveTo>
                  <a:pt x="0" y="729672"/>
                </a:moveTo>
                <a:lnTo>
                  <a:pt x="0" y="729672"/>
                </a:lnTo>
                <a:lnTo>
                  <a:pt x="0" y="9236"/>
                </a:lnTo>
                <a:lnTo>
                  <a:pt x="1745673" y="0"/>
                </a:lnTo>
                <a:lnTo>
                  <a:pt x="1745673" y="729672"/>
                </a:lnTo>
                <a:lnTo>
                  <a:pt x="1394691" y="738909"/>
                </a:lnTo>
                <a:lnTo>
                  <a:pt x="1394691" y="184727"/>
                </a:lnTo>
                <a:lnTo>
                  <a:pt x="295564" y="184727"/>
                </a:lnTo>
                <a:lnTo>
                  <a:pt x="295564" y="738909"/>
                </a:lnTo>
                <a:lnTo>
                  <a:pt x="0" y="72967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1"/>
          <p:cNvSpPr/>
          <p:nvPr/>
        </p:nvSpPr>
        <p:spPr>
          <a:xfrm>
            <a:off x="1006920" y="952200"/>
            <a:ext cx="1052640" cy="820800"/>
          </a:xfrm>
          <a:prstGeom prst="plaque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Segoe UI"/>
              </a:rPr>
              <a:t>Robot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47" name="CustomShape 12"/>
          <p:cNvSpPr/>
          <p:nvPr/>
        </p:nvSpPr>
        <p:spPr>
          <a:xfrm>
            <a:off x="6953040" y="1008360"/>
            <a:ext cx="1052640" cy="820800"/>
          </a:xfrm>
          <a:prstGeom prst="plaque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Segoe UI"/>
              </a:rPr>
              <a:t>Door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48" name="CustomShape 13"/>
          <p:cNvSpPr/>
          <p:nvPr/>
        </p:nvSpPr>
        <p:spPr>
          <a:xfrm>
            <a:off x="2697120" y="3626280"/>
            <a:ext cx="1634400" cy="803160"/>
          </a:xfrm>
          <a:prstGeom prst="plaque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Segoe UI"/>
              </a:rPr>
              <a:t>Orchestrator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49" name="Line 14"/>
          <p:cNvSpPr/>
          <p:nvPr/>
        </p:nvSpPr>
        <p:spPr>
          <a:xfrm flipV="1">
            <a:off x="1780560" y="2076120"/>
            <a:ext cx="0" cy="190800"/>
          </a:xfrm>
          <a:prstGeom prst="line">
            <a:avLst/>
          </a:prstGeom>
          <a:ln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50" name="Line 15"/>
          <p:cNvSpPr/>
          <p:nvPr/>
        </p:nvSpPr>
        <p:spPr>
          <a:xfrm flipV="1">
            <a:off x="1485360" y="2061000"/>
            <a:ext cx="0" cy="190800"/>
          </a:xfrm>
          <a:prstGeom prst="line">
            <a:avLst/>
          </a:prstGeom>
          <a:ln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51" name="Line 16"/>
          <p:cNvSpPr/>
          <p:nvPr/>
        </p:nvSpPr>
        <p:spPr>
          <a:xfrm flipV="1">
            <a:off x="4019400" y="3030840"/>
            <a:ext cx="360" cy="325440"/>
          </a:xfrm>
          <a:prstGeom prst="line">
            <a:avLst/>
          </a:prstGeom>
          <a:ln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52" name="Line 17"/>
          <p:cNvSpPr/>
          <p:nvPr/>
        </p:nvSpPr>
        <p:spPr>
          <a:xfrm flipV="1">
            <a:off x="3657960" y="3030840"/>
            <a:ext cx="360" cy="325440"/>
          </a:xfrm>
          <a:prstGeom prst="line">
            <a:avLst/>
          </a:prstGeom>
          <a:ln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53" name="Line 18"/>
          <p:cNvSpPr/>
          <p:nvPr/>
        </p:nvSpPr>
        <p:spPr>
          <a:xfrm flipV="1">
            <a:off x="3308040" y="3022560"/>
            <a:ext cx="360" cy="325800"/>
          </a:xfrm>
          <a:prstGeom prst="line">
            <a:avLst/>
          </a:prstGeom>
          <a:ln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54" name="Line 19"/>
          <p:cNvSpPr/>
          <p:nvPr/>
        </p:nvSpPr>
        <p:spPr>
          <a:xfrm flipV="1">
            <a:off x="7539480" y="2061000"/>
            <a:ext cx="0" cy="205920"/>
          </a:xfrm>
          <a:prstGeom prst="line">
            <a:avLst/>
          </a:prstGeom>
          <a:ln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55" name="CustomShape 20"/>
          <p:cNvSpPr/>
          <p:nvPr/>
        </p:nvSpPr>
        <p:spPr>
          <a:xfrm flipH="1">
            <a:off x="1985760" y="2076120"/>
            <a:ext cx="1321920" cy="28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02B74"/>
            </a:solidFill>
            <a:custDash>
              <a:ds d="500000" sp="400000"/>
            </a:custDash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21"/>
          <p:cNvSpPr/>
          <p:nvPr/>
        </p:nvSpPr>
        <p:spPr>
          <a:xfrm>
            <a:off x="2830680" y="700200"/>
            <a:ext cx="210708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latin typeface="Segoe UI"/>
              </a:rPr>
              <a:t>Generated Java Code From BIP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7" name="CustomShape 22"/>
          <p:cNvSpPr/>
          <p:nvPr/>
        </p:nvSpPr>
        <p:spPr>
          <a:xfrm>
            <a:off x="7424280" y="2281680"/>
            <a:ext cx="230400" cy="2462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23"/>
          <p:cNvSpPr/>
          <p:nvPr/>
        </p:nvSpPr>
        <p:spPr>
          <a:xfrm>
            <a:off x="3892320" y="2761560"/>
            <a:ext cx="230400" cy="246240"/>
          </a:xfrm>
          <a:prstGeom prst="ellipse">
            <a:avLst/>
          </a:prstGeom>
          <a:solidFill>
            <a:schemeClr val="accent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4"/>
          <p:cNvSpPr/>
          <p:nvPr/>
        </p:nvSpPr>
        <p:spPr>
          <a:xfrm>
            <a:off x="1349280" y="2260800"/>
            <a:ext cx="230400" cy="246240"/>
          </a:xfrm>
          <a:prstGeom prst="ellipse">
            <a:avLst/>
          </a:prstGeom>
          <a:solidFill>
            <a:schemeClr val="accent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25"/>
          <p:cNvSpPr/>
          <p:nvPr/>
        </p:nvSpPr>
        <p:spPr>
          <a:xfrm>
            <a:off x="3545640" y="2758320"/>
            <a:ext cx="230400" cy="246240"/>
          </a:xfrm>
          <a:prstGeom prst="ellipse">
            <a:avLst/>
          </a:prstGeom>
          <a:solidFill>
            <a:schemeClr val="accent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6"/>
          <p:cNvSpPr/>
          <p:nvPr/>
        </p:nvSpPr>
        <p:spPr>
          <a:xfrm flipH="1">
            <a:off x="2058840" y="1023120"/>
            <a:ext cx="770760" cy="5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202B74"/>
            </a:solidFill>
            <a:custDash>
              <a:ds d="400000" sp="300000"/>
            </a:custDash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27"/>
          <p:cNvSpPr/>
          <p:nvPr/>
        </p:nvSpPr>
        <p:spPr>
          <a:xfrm>
            <a:off x="3191040" y="1686240"/>
            <a:ext cx="1767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3F3F3F"/>
                </a:solidFill>
                <a:latin typeface="Segoe UI"/>
              </a:rPr>
              <a:t>Produced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3F3F3F"/>
                </a:solidFill>
                <a:latin typeface="Segoe UI"/>
              </a:rPr>
              <a:t>Java interface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63" name="CustomShape 28"/>
          <p:cNvSpPr/>
          <p:nvPr/>
        </p:nvSpPr>
        <p:spPr>
          <a:xfrm>
            <a:off x="5717880" y="3114360"/>
            <a:ext cx="17676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3F3F3F"/>
                </a:solidFill>
                <a:latin typeface="Segoe UI"/>
              </a:rPr>
              <a:t>Consumed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3F3F3F"/>
                </a:solidFill>
                <a:latin typeface="Segoe UI"/>
              </a:rPr>
              <a:t>Java interface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64" name="CustomShape 29"/>
          <p:cNvSpPr/>
          <p:nvPr/>
        </p:nvSpPr>
        <p:spPr>
          <a:xfrm flipH="1" flipV="1">
            <a:off x="4158360" y="2973960"/>
            <a:ext cx="1559520" cy="46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02B74"/>
            </a:solidFill>
            <a:custDash>
              <a:ds d="500000" sp="400000"/>
            </a:custDash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0"/>
          <p:cNvSpPr/>
          <p:nvPr/>
        </p:nvSpPr>
        <p:spPr>
          <a:xfrm flipV="1">
            <a:off x="5951520" y="1706040"/>
            <a:ext cx="492840" cy="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02B74"/>
            </a:solidFill>
            <a:custDash>
              <a:ds d="500000" sp="400000"/>
            </a:custDash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31"/>
          <p:cNvSpPr/>
          <p:nvPr/>
        </p:nvSpPr>
        <p:spPr>
          <a:xfrm>
            <a:off x="4885560" y="1397880"/>
            <a:ext cx="106596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3F3F3F"/>
                </a:solidFill>
                <a:latin typeface="Segoe UI"/>
              </a:rPr>
              <a:t>Bundle wrapper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67" name="CustomShape 32"/>
          <p:cNvSpPr/>
          <p:nvPr/>
        </p:nvSpPr>
        <p:spPr>
          <a:xfrm>
            <a:off x="4938120" y="1023120"/>
            <a:ext cx="2108880" cy="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202B74"/>
            </a:solidFill>
            <a:custDash>
              <a:ds d="400000" sp="300000"/>
            </a:custDash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33"/>
          <p:cNvSpPr/>
          <p:nvPr/>
        </p:nvSpPr>
        <p:spPr>
          <a:xfrm flipH="1">
            <a:off x="3308400" y="1346400"/>
            <a:ext cx="576000" cy="241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custDash>
              <a:ds d="400000" sp="300000"/>
            </a:custDash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ZoneTexte 1"/>
          <p:cNvSpPr txBox="1"/>
          <p:nvPr/>
        </p:nvSpPr>
        <p:spPr>
          <a:xfrm>
            <a:off x="5334550" y="4429440"/>
            <a:ext cx="367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Xtext</a:t>
            </a:r>
            <a:r>
              <a:rPr lang="en-US" dirty="0" smtClean="0"/>
              <a:t>, </a:t>
            </a:r>
            <a:r>
              <a:rPr lang="en-US" dirty="0" err="1" smtClean="0"/>
              <a:t>Xtend</a:t>
            </a:r>
            <a:r>
              <a:rPr lang="en-US" dirty="0" smtClean="0"/>
              <a:t>, </a:t>
            </a:r>
            <a:r>
              <a:rPr lang="en-US" dirty="0" err="1" smtClean="0"/>
              <a:t>felix</a:t>
            </a:r>
            <a:r>
              <a:rPr lang="en-US" dirty="0" smtClean="0"/>
              <a:t> tools, for </a:t>
            </a:r>
            <a:r>
              <a:rPr lang="en-US" dirty="0" err="1" smtClean="0"/>
              <a:t>exlipse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653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 additive="repl">
                                        <p:cTn id="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1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1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1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2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2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3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3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3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4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"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4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51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5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5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6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6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7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7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7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83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8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"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91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"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9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"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 additive="repl">
                                        <p:cTn id="9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53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7" name="Organigramme : Alternative 6"/>
          <p:cNvSpPr/>
          <p:nvPr/>
        </p:nvSpPr>
        <p:spPr>
          <a:xfrm>
            <a:off x="323275" y="1115122"/>
            <a:ext cx="8469428" cy="817756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Ubuntu-16.04 desktop Intel core i7-950@3.07 GHz and ROS Kinetic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with STAGE </a:t>
            </a:r>
            <a:r>
              <a:rPr lang="en-US" b="1" dirty="0" smtClean="0">
                <a:solidFill>
                  <a:schemeClr val="tx2"/>
                </a:solidFill>
              </a:rPr>
              <a:t>and </a:t>
            </a:r>
            <a:r>
              <a:rPr lang="en-US" b="1" dirty="0" err="1">
                <a:solidFill>
                  <a:schemeClr val="tx2"/>
                </a:solidFill>
              </a:rPr>
              <a:t>rviz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/>
                </a:solidFill>
              </a:rPr>
              <a:t>GUI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Organigramme : Alternative 8"/>
          <p:cNvSpPr/>
          <p:nvPr/>
        </p:nvSpPr>
        <p:spPr>
          <a:xfrm>
            <a:off x="323275" y="2593638"/>
            <a:ext cx="8469428" cy="817756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We use </a:t>
            </a:r>
            <a:r>
              <a:rPr lang="en-US" b="1" u="sng" dirty="0" err="1">
                <a:solidFill>
                  <a:schemeClr val="tx2"/>
                </a:solidFill>
              </a:rPr>
              <a:t>rviz</a:t>
            </a:r>
            <a:r>
              <a:rPr lang="en-US" b="1" dirty="0">
                <a:solidFill>
                  <a:schemeClr val="tx2"/>
                </a:solidFill>
              </a:rPr>
              <a:t> to plan the intelligent robot’s movement within a 3D movement area and STAGE to capture a robot’s movement into 2D plan</a:t>
            </a:r>
            <a:r>
              <a:rPr lang="en-US" b="1" dirty="0" smtClean="0">
                <a:solidFill>
                  <a:schemeClr val="tx2"/>
                </a:solidFill>
              </a:rPr>
              <a:t>.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54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 (Snapshot 1)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89" y="721112"/>
            <a:ext cx="3162837" cy="32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55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 (Snapshot 2)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95" y="825114"/>
            <a:ext cx="3284868" cy="34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56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 (Snapshot 3)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23" y="757251"/>
            <a:ext cx="3604312" cy="373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57</a:t>
            </a:fld>
            <a:endParaRPr lang="it-IT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 (Snapshot 4)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18" y="743460"/>
            <a:ext cx="3648917" cy="37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egnaposto immagine 1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31" b="14781"/>
          <a:stretch/>
        </p:blipFill>
        <p:spPr/>
      </p:pic>
      <p:sp>
        <p:nvSpPr>
          <p:cNvPr id="62" name="Rettangolo 61"/>
          <p:cNvSpPr/>
          <p:nvPr/>
        </p:nvSpPr>
        <p:spPr>
          <a:xfrm>
            <a:off x="716619" y="3220076"/>
            <a:ext cx="38553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700" dirty="0"/>
              <a:t>This project has received funding from the European Union’s Horizon 2020 research</a:t>
            </a:r>
            <a:br>
              <a:rPr lang="en-US" sz="700" dirty="0"/>
            </a:br>
            <a:r>
              <a:rPr lang="en-US" sz="700" dirty="0"/>
              <a:t>and innovation </a:t>
            </a:r>
            <a:r>
              <a:rPr lang="en-US" sz="700" dirty="0" err="1"/>
              <a:t>programme</a:t>
            </a:r>
            <a:r>
              <a:rPr lang="en-US" sz="700" dirty="0"/>
              <a:t> under grant agreement No 780089.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3" y="3654983"/>
            <a:ext cx="585340" cy="277144"/>
          </a:xfrm>
          <a:prstGeom prst="rect">
            <a:avLst/>
          </a:prstGeom>
        </p:spPr>
      </p:pic>
      <p:sp>
        <p:nvSpPr>
          <p:cNvPr id="61" name="Freeform 177"/>
          <p:cNvSpPr>
            <a:spLocks noEditPoints="1"/>
          </p:cNvSpPr>
          <p:nvPr/>
        </p:nvSpPr>
        <p:spPr bwMode="auto">
          <a:xfrm>
            <a:off x="1211119" y="2701673"/>
            <a:ext cx="324000" cy="32400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45 w 384"/>
              <a:gd name="T11" fmla="*/ 271 h 384"/>
              <a:gd name="T12" fmla="*/ 106 w 384"/>
              <a:gd name="T13" fmla="*/ 271 h 384"/>
              <a:gd name="T14" fmla="*/ 106 w 384"/>
              <a:gd name="T15" fmla="*/ 146 h 384"/>
              <a:gd name="T16" fmla="*/ 145 w 384"/>
              <a:gd name="T17" fmla="*/ 146 h 384"/>
              <a:gd name="T18" fmla="*/ 145 w 384"/>
              <a:gd name="T19" fmla="*/ 271 h 384"/>
              <a:gd name="T20" fmla="*/ 125 w 384"/>
              <a:gd name="T21" fmla="*/ 131 h 384"/>
              <a:gd name="T22" fmla="*/ 105 w 384"/>
              <a:gd name="T23" fmla="*/ 112 h 384"/>
              <a:gd name="T24" fmla="*/ 126 w 384"/>
              <a:gd name="T25" fmla="*/ 92 h 384"/>
              <a:gd name="T26" fmla="*/ 146 w 384"/>
              <a:gd name="T27" fmla="*/ 112 h 384"/>
              <a:gd name="T28" fmla="*/ 125 w 384"/>
              <a:gd name="T29" fmla="*/ 131 h 384"/>
              <a:gd name="T30" fmla="*/ 287 w 384"/>
              <a:gd name="T31" fmla="*/ 271 h 384"/>
              <a:gd name="T32" fmla="*/ 248 w 384"/>
              <a:gd name="T33" fmla="*/ 271 h 384"/>
              <a:gd name="T34" fmla="*/ 248 w 384"/>
              <a:gd name="T35" fmla="*/ 202 h 384"/>
              <a:gd name="T36" fmla="*/ 228 w 384"/>
              <a:gd name="T37" fmla="*/ 175 h 384"/>
              <a:gd name="T38" fmla="*/ 208 w 384"/>
              <a:gd name="T39" fmla="*/ 190 h 384"/>
              <a:gd name="T40" fmla="*/ 207 w 384"/>
              <a:gd name="T41" fmla="*/ 199 h 384"/>
              <a:gd name="T42" fmla="*/ 207 w 384"/>
              <a:gd name="T43" fmla="*/ 271 h 384"/>
              <a:gd name="T44" fmla="*/ 168 w 384"/>
              <a:gd name="T45" fmla="*/ 271 h 384"/>
              <a:gd name="T46" fmla="*/ 168 w 384"/>
              <a:gd name="T47" fmla="*/ 186 h 384"/>
              <a:gd name="T48" fmla="*/ 167 w 384"/>
              <a:gd name="T49" fmla="*/ 146 h 384"/>
              <a:gd name="T50" fmla="*/ 201 w 384"/>
              <a:gd name="T51" fmla="*/ 146 h 384"/>
              <a:gd name="T52" fmla="*/ 203 w 384"/>
              <a:gd name="T53" fmla="*/ 164 h 384"/>
              <a:gd name="T54" fmla="*/ 203 w 384"/>
              <a:gd name="T55" fmla="*/ 164 h 384"/>
              <a:gd name="T56" fmla="*/ 242 w 384"/>
              <a:gd name="T57" fmla="*/ 144 h 384"/>
              <a:gd name="T58" fmla="*/ 287 w 384"/>
              <a:gd name="T59" fmla="*/ 198 h 384"/>
              <a:gd name="T60" fmla="*/ 287 w 384"/>
              <a:gd name="T61" fmla="*/ 271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45" y="271"/>
                </a:moveTo>
                <a:cubicBezTo>
                  <a:pt x="106" y="271"/>
                  <a:pt x="106" y="271"/>
                  <a:pt x="106" y="271"/>
                </a:cubicBezTo>
                <a:cubicBezTo>
                  <a:pt x="106" y="146"/>
                  <a:pt x="106" y="146"/>
                  <a:pt x="106" y="146"/>
                </a:cubicBezTo>
                <a:cubicBezTo>
                  <a:pt x="145" y="146"/>
                  <a:pt x="145" y="146"/>
                  <a:pt x="145" y="146"/>
                </a:cubicBezTo>
                <a:lnTo>
                  <a:pt x="145" y="271"/>
                </a:lnTo>
                <a:close/>
                <a:moveTo>
                  <a:pt x="125" y="131"/>
                </a:moveTo>
                <a:cubicBezTo>
                  <a:pt x="113" y="131"/>
                  <a:pt x="105" y="122"/>
                  <a:pt x="105" y="112"/>
                </a:cubicBezTo>
                <a:cubicBezTo>
                  <a:pt x="105" y="101"/>
                  <a:pt x="113" y="92"/>
                  <a:pt x="126" y="92"/>
                </a:cubicBezTo>
                <a:cubicBezTo>
                  <a:pt x="138" y="92"/>
                  <a:pt x="146" y="101"/>
                  <a:pt x="146" y="112"/>
                </a:cubicBezTo>
                <a:cubicBezTo>
                  <a:pt x="146" y="122"/>
                  <a:pt x="138" y="131"/>
                  <a:pt x="125" y="131"/>
                </a:cubicBezTo>
                <a:close/>
                <a:moveTo>
                  <a:pt x="287" y="271"/>
                </a:moveTo>
                <a:cubicBezTo>
                  <a:pt x="248" y="271"/>
                  <a:pt x="248" y="271"/>
                  <a:pt x="248" y="271"/>
                </a:cubicBezTo>
                <a:cubicBezTo>
                  <a:pt x="248" y="202"/>
                  <a:pt x="248" y="202"/>
                  <a:pt x="248" y="202"/>
                </a:cubicBezTo>
                <a:cubicBezTo>
                  <a:pt x="248" y="186"/>
                  <a:pt x="242" y="175"/>
                  <a:pt x="228" y="175"/>
                </a:cubicBezTo>
                <a:cubicBezTo>
                  <a:pt x="217" y="175"/>
                  <a:pt x="211" y="182"/>
                  <a:pt x="208" y="190"/>
                </a:cubicBezTo>
                <a:cubicBezTo>
                  <a:pt x="207" y="192"/>
                  <a:pt x="207" y="196"/>
                  <a:pt x="207" y="199"/>
                </a:cubicBezTo>
                <a:cubicBezTo>
                  <a:pt x="207" y="271"/>
                  <a:pt x="207" y="271"/>
                  <a:pt x="207" y="271"/>
                </a:cubicBezTo>
                <a:cubicBezTo>
                  <a:pt x="168" y="271"/>
                  <a:pt x="168" y="271"/>
                  <a:pt x="168" y="271"/>
                </a:cubicBezTo>
                <a:cubicBezTo>
                  <a:pt x="168" y="186"/>
                  <a:pt x="168" y="186"/>
                  <a:pt x="168" y="186"/>
                </a:cubicBezTo>
                <a:cubicBezTo>
                  <a:pt x="168" y="171"/>
                  <a:pt x="168" y="158"/>
                  <a:pt x="167" y="146"/>
                </a:cubicBezTo>
                <a:cubicBezTo>
                  <a:pt x="201" y="146"/>
                  <a:pt x="201" y="146"/>
                  <a:pt x="201" y="146"/>
                </a:cubicBezTo>
                <a:cubicBezTo>
                  <a:pt x="203" y="164"/>
                  <a:pt x="203" y="164"/>
                  <a:pt x="203" y="164"/>
                </a:cubicBezTo>
                <a:cubicBezTo>
                  <a:pt x="203" y="164"/>
                  <a:pt x="203" y="164"/>
                  <a:pt x="203" y="164"/>
                </a:cubicBezTo>
                <a:cubicBezTo>
                  <a:pt x="208" y="156"/>
                  <a:pt x="221" y="144"/>
                  <a:pt x="242" y="144"/>
                </a:cubicBezTo>
                <a:cubicBezTo>
                  <a:pt x="268" y="144"/>
                  <a:pt x="287" y="161"/>
                  <a:pt x="287" y="198"/>
                </a:cubicBezTo>
                <a:lnTo>
                  <a:pt x="287" y="2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3" name="Freeform 208"/>
          <p:cNvSpPr>
            <a:spLocks noEditPoints="1"/>
          </p:cNvSpPr>
          <p:nvPr/>
        </p:nvSpPr>
        <p:spPr bwMode="auto">
          <a:xfrm>
            <a:off x="253383" y="2709610"/>
            <a:ext cx="324000" cy="32400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37 w 384"/>
              <a:gd name="T11" fmla="*/ 133 h 384"/>
              <a:gd name="T12" fmla="*/ 208 w 384"/>
              <a:gd name="T13" fmla="*/ 133 h 384"/>
              <a:gd name="T14" fmla="*/ 201 w 384"/>
              <a:gd name="T15" fmla="*/ 143 h 384"/>
              <a:gd name="T16" fmla="*/ 201 w 384"/>
              <a:gd name="T17" fmla="*/ 164 h 384"/>
              <a:gd name="T18" fmla="*/ 237 w 384"/>
              <a:gd name="T19" fmla="*/ 164 h 384"/>
              <a:gd name="T20" fmla="*/ 237 w 384"/>
              <a:gd name="T21" fmla="*/ 194 h 384"/>
              <a:gd name="T22" fmla="*/ 201 w 384"/>
              <a:gd name="T23" fmla="*/ 194 h 384"/>
              <a:gd name="T24" fmla="*/ 201 w 384"/>
              <a:gd name="T25" fmla="*/ 283 h 384"/>
              <a:gd name="T26" fmla="*/ 167 w 384"/>
              <a:gd name="T27" fmla="*/ 283 h 384"/>
              <a:gd name="T28" fmla="*/ 167 w 384"/>
              <a:gd name="T29" fmla="*/ 194 h 384"/>
              <a:gd name="T30" fmla="*/ 136 w 384"/>
              <a:gd name="T31" fmla="*/ 194 h 384"/>
              <a:gd name="T32" fmla="*/ 136 w 384"/>
              <a:gd name="T33" fmla="*/ 164 h 384"/>
              <a:gd name="T34" fmla="*/ 167 w 384"/>
              <a:gd name="T35" fmla="*/ 164 h 384"/>
              <a:gd name="T36" fmla="*/ 167 w 384"/>
              <a:gd name="T37" fmla="*/ 146 h 384"/>
              <a:gd name="T38" fmla="*/ 208 w 384"/>
              <a:gd name="T39" fmla="*/ 101 h 384"/>
              <a:gd name="T40" fmla="*/ 237 w 384"/>
              <a:gd name="T41" fmla="*/ 101 h 384"/>
              <a:gd name="T42" fmla="*/ 237 w 384"/>
              <a:gd name="T43" fmla="*/ 133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37" y="133"/>
                </a:moveTo>
                <a:cubicBezTo>
                  <a:pt x="208" y="133"/>
                  <a:pt x="208" y="133"/>
                  <a:pt x="208" y="133"/>
                </a:cubicBezTo>
                <a:cubicBezTo>
                  <a:pt x="205" y="133"/>
                  <a:pt x="201" y="137"/>
                  <a:pt x="201" y="143"/>
                </a:cubicBezTo>
                <a:cubicBezTo>
                  <a:pt x="201" y="164"/>
                  <a:pt x="201" y="164"/>
                  <a:pt x="201" y="164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201" y="194"/>
                  <a:pt x="201" y="194"/>
                  <a:pt x="201" y="19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167" y="283"/>
                  <a:pt x="167" y="283"/>
                  <a:pt x="167" y="283"/>
                </a:cubicBezTo>
                <a:cubicBezTo>
                  <a:pt x="167" y="194"/>
                  <a:pt x="167" y="194"/>
                  <a:pt x="167" y="194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46"/>
                  <a:pt x="167" y="146"/>
                  <a:pt x="167" y="146"/>
                </a:cubicBezTo>
                <a:cubicBezTo>
                  <a:pt x="167" y="121"/>
                  <a:pt x="184" y="101"/>
                  <a:pt x="208" y="101"/>
                </a:cubicBezTo>
                <a:cubicBezTo>
                  <a:pt x="237" y="101"/>
                  <a:pt x="237" y="101"/>
                  <a:pt x="237" y="101"/>
                </a:cubicBezTo>
                <a:lnTo>
                  <a:pt x="237" y="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4" name="Freeform 216"/>
          <p:cNvSpPr>
            <a:spLocks noEditPoints="1"/>
          </p:cNvSpPr>
          <p:nvPr/>
        </p:nvSpPr>
        <p:spPr bwMode="auto">
          <a:xfrm>
            <a:off x="723882" y="2709610"/>
            <a:ext cx="324000" cy="32400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70 w 384"/>
              <a:gd name="T11" fmla="*/ 157 h 384"/>
              <a:gd name="T12" fmla="*/ 270 w 384"/>
              <a:gd name="T13" fmla="*/ 162 h 384"/>
              <a:gd name="T14" fmla="*/ 162 w 384"/>
              <a:gd name="T15" fmla="*/ 270 h 384"/>
              <a:gd name="T16" fmla="*/ 104 w 384"/>
              <a:gd name="T17" fmla="*/ 253 h 384"/>
              <a:gd name="T18" fmla="*/ 113 w 384"/>
              <a:gd name="T19" fmla="*/ 253 h 384"/>
              <a:gd name="T20" fmla="*/ 160 w 384"/>
              <a:gd name="T21" fmla="*/ 237 h 384"/>
              <a:gd name="T22" fmla="*/ 125 w 384"/>
              <a:gd name="T23" fmla="*/ 211 h 384"/>
              <a:gd name="T24" fmla="*/ 132 w 384"/>
              <a:gd name="T25" fmla="*/ 211 h 384"/>
              <a:gd name="T26" fmla="*/ 142 w 384"/>
              <a:gd name="T27" fmla="*/ 210 h 384"/>
              <a:gd name="T28" fmla="*/ 112 w 384"/>
              <a:gd name="T29" fmla="*/ 173 h 384"/>
              <a:gd name="T30" fmla="*/ 112 w 384"/>
              <a:gd name="T31" fmla="*/ 173 h 384"/>
              <a:gd name="T32" fmla="*/ 129 w 384"/>
              <a:gd name="T33" fmla="*/ 177 h 384"/>
              <a:gd name="T34" fmla="*/ 112 w 384"/>
              <a:gd name="T35" fmla="*/ 146 h 384"/>
              <a:gd name="T36" fmla="*/ 117 w 384"/>
              <a:gd name="T37" fmla="*/ 127 h 384"/>
              <a:gd name="T38" fmla="*/ 195 w 384"/>
              <a:gd name="T39" fmla="*/ 166 h 384"/>
              <a:gd name="T40" fmla="*/ 194 w 384"/>
              <a:gd name="T41" fmla="*/ 158 h 384"/>
              <a:gd name="T42" fmla="*/ 232 w 384"/>
              <a:gd name="T43" fmla="*/ 120 h 384"/>
              <a:gd name="T44" fmla="*/ 260 w 384"/>
              <a:gd name="T45" fmla="*/ 132 h 384"/>
              <a:gd name="T46" fmla="*/ 284 w 384"/>
              <a:gd name="T47" fmla="*/ 123 h 384"/>
              <a:gd name="T48" fmla="*/ 267 w 384"/>
              <a:gd name="T49" fmla="*/ 144 h 384"/>
              <a:gd name="T50" fmla="*/ 289 w 384"/>
              <a:gd name="T51" fmla="*/ 138 h 384"/>
              <a:gd name="T52" fmla="*/ 270 w 384"/>
              <a:gd name="T53" fmla="*/ 15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70" y="157"/>
                </a:moveTo>
                <a:cubicBezTo>
                  <a:pt x="270" y="159"/>
                  <a:pt x="270" y="160"/>
                  <a:pt x="270" y="162"/>
                </a:cubicBezTo>
                <a:cubicBezTo>
                  <a:pt x="270" y="212"/>
                  <a:pt x="232" y="270"/>
                  <a:pt x="162" y="270"/>
                </a:cubicBezTo>
                <a:cubicBezTo>
                  <a:pt x="141" y="270"/>
                  <a:pt x="121" y="263"/>
                  <a:pt x="104" y="253"/>
                </a:cubicBezTo>
                <a:cubicBezTo>
                  <a:pt x="107" y="253"/>
                  <a:pt x="110" y="253"/>
                  <a:pt x="113" y="253"/>
                </a:cubicBezTo>
                <a:cubicBezTo>
                  <a:pt x="131" y="253"/>
                  <a:pt x="147" y="247"/>
                  <a:pt x="160" y="237"/>
                </a:cubicBezTo>
                <a:cubicBezTo>
                  <a:pt x="144" y="237"/>
                  <a:pt x="130" y="226"/>
                  <a:pt x="125" y="211"/>
                </a:cubicBezTo>
                <a:cubicBezTo>
                  <a:pt x="127" y="211"/>
                  <a:pt x="130" y="211"/>
                  <a:pt x="132" y="211"/>
                </a:cubicBezTo>
                <a:cubicBezTo>
                  <a:pt x="136" y="211"/>
                  <a:pt x="139" y="211"/>
                  <a:pt x="142" y="210"/>
                </a:cubicBezTo>
                <a:cubicBezTo>
                  <a:pt x="125" y="207"/>
                  <a:pt x="112" y="191"/>
                  <a:pt x="112" y="173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7" y="175"/>
                  <a:pt x="123" y="177"/>
                  <a:pt x="129" y="177"/>
                </a:cubicBezTo>
                <a:cubicBezTo>
                  <a:pt x="119" y="171"/>
                  <a:pt x="112" y="159"/>
                  <a:pt x="112" y="146"/>
                </a:cubicBezTo>
                <a:cubicBezTo>
                  <a:pt x="112" y="139"/>
                  <a:pt x="114" y="132"/>
                  <a:pt x="117" y="127"/>
                </a:cubicBezTo>
                <a:cubicBezTo>
                  <a:pt x="136" y="150"/>
                  <a:pt x="164" y="165"/>
                  <a:pt x="195" y="166"/>
                </a:cubicBezTo>
                <a:cubicBezTo>
                  <a:pt x="194" y="164"/>
                  <a:pt x="194" y="161"/>
                  <a:pt x="194" y="158"/>
                </a:cubicBezTo>
                <a:cubicBezTo>
                  <a:pt x="194" y="137"/>
                  <a:pt x="211" y="120"/>
                  <a:pt x="232" y="120"/>
                </a:cubicBezTo>
                <a:cubicBezTo>
                  <a:pt x="243" y="120"/>
                  <a:pt x="253" y="124"/>
                  <a:pt x="260" y="132"/>
                </a:cubicBezTo>
                <a:cubicBezTo>
                  <a:pt x="268" y="130"/>
                  <a:pt x="276" y="127"/>
                  <a:pt x="284" y="123"/>
                </a:cubicBezTo>
                <a:cubicBezTo>
                  <a:pt x="281" y="131"/>
                  <a:pt x="275" y="139"/>
                  <a:pt x="267" y="144"/>
                </a:cubicBezTo>
                <a:cubicBezTo>
                  <a:pt x="275" y="143"/>
                  <a:pt x="282" y="141"/>
                  <a:pt x="289" y="138"/>
                </a:cubicBezTo>
                <a:cubicBezTo>
                  <a:pt x="284" y="145"/>
                  <a:pt x="277" y="152"/>
                  <a:pt x="270" y="1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5" name="Freeform 295"/>
          <p:cNvSpPr>
            <a:spLocks noEditPoints="1"/>
          </p:cNvSpPr>
          <p:nvPr/>
        </p:nvSpPr>
        <p:spPr bwMode="auto">
          <a:xfrm>
            <a:off x="1673536" y="2709610"/>
            <a:ext cx="324000" cy="324000"/>
          </a:xfrm>
          <a:custGeom>
            <a:avLst/>
            <a:gdLst>
              <a:gd name="T0" fmla="*/ 235 w 384"/>
              <a:gd name="T1" fmla="*/ 189 h 384"/>
              <a:gd name="T2" fmla="*/ 218 w 384"/>
              <a:gd name="T3" fmla="*/ 181 h 384"/>
              <a:gd name="T4" fmla="*/ 197 w 384"/>
              <a:gd name="T5" fmla="*/ 175 h 384"/>
              <a:gd name="T6" fmla="*/ 183 w 384"/>
              <a:gd name="T7" fmla="*/ 172 h 384"/>
              <a:gd name="T8" fmla="*/ 175 w 384"/>
              <a:gd name="T9" fmla="*/ 169 h 384"/>
              <a:gd name="T10" fmla="*/ 169 w 384"/>
              <a:gd name="T11" fmla="*/ 164 h 384"/>
              <a:gd name="T12" fmla="*/ 167 w 384"/>
              <a:gd name="T13" fmla="*/ 158 h 384"/>
              <a:gd name="T14" fmla="*/ 173 w 384"/>
              <a:gd name="T15" fmla="*/ 148 h 384"/>
              <a:gd name="T16" fmla="*/ 190 w 384"/>
              <a:gd name="T17" fmla="*/ 144 h 384"/>
              <a:gd name="T18" fmla="*/ 207 w 384"/>
              <a:gd name="T19" fmla="*/ 148 h 384"/>
              <a:gd name="T20" fmla="*/ 216 w 384"/>
              <a:gd name="T21" fmla="*/ 159 h 384"/>
              <a:gd name="T22" fmla="*/ 221 w 384"/>
              <a:gd name="T23" fmla="*/ 167 h 384"/>
              <a:gd name="T24" fmla="*/ 230 w 384"/>
              <a:gd name="T25" fmla="*/ 170 h 384"/>
              <a:gd name="T26" fmla="*/ 240 w 384"/>
              <a:gd name="T27" fmla="*/ 166 h 384"/>
              <a:gd name="T28" fmla="*/ 244 w 384"/>
              <a:gd name="T29" fmla="*/ 156 h 384"/>
              <a:gd name="T30" fmla="*/ 241 w 384"/>
              <a:gd name="T31" fmla="*/ 144 h 384"/>
              <a:gd name="T32" fmla="*/ 231 w 384"/>
              <a:gd name="T33" fmla="*/ 133 h 384"/>
              <a:gd name="T34" fmla="*/ 215 w 384"/>
              <a:gd name="T35" fmla="*/ 125 h 384"/>
              <a:gd name="T36" fmla="*/ 192 w 384"/>
              <a:gd name="T37" fmla="*/ 122 h 384"/>
              <a:gd name="T38" fmla="*/ 163 w 384"/>
              <a:gd name="T39" fmla="*/ 127 h 384"/>
              <a:gd name="T40" fmla="*/ 144 w 384"/>
              <a:gd name="T41" fmla="*/ 140 h 384"/>
              <a:gd name="T42" fmla="*/ 138 w 384"/>
              <a:gd name="T43" fmla="*/ 161 h 384"/>
              <a:gd name="T44" fmla="*/ 144 w 384"/>
              <a:gd name="T45" fmla="*/ 181 h 384"/>
              <a:gd name="T46" fmla="*/ 161 w 384"/>
              <a:gd name="T47" fmla="*/ 194 h 384"/>
              <a:gd name="T48" fmla="*/ 187 w 384"/>
              <a:gd name="T49" fmla="*/ 202 h 384"/>
              <a:gd name="T50" fmla="*/ 205 w 384"/>
              <a:gd name="T51" fmla="*/ 206 h 384"/>
              <a:gd name="T52" fmla="*/ 215 w 384"/>
              <a:gd name="T53" fmla="*/ 212 h 384"/>
              <a:gd name="T54" fmla="*/ 219 w 384"/>
              <a:gd name="T55" fmla="*/ 222 h 384"/>
              <a:gd name="T56" fmla="*/ 212 w 384"/>
              <a:gd name="T57" fmla="*/ 234 h 384"/>
              <a:gd name="T58" fmla="*/ 192 w 384"/>
              <a:gd name="T59" fmla="*/ 240 h 384"/>
              <a:gd name="T60" fmla="*/ 178 w 384"/>
              <a:gd name="T61" fmla="*/ 237 h 384"/>
              <a:gd name="T62" fmla="*/ 169 w 384"/>
              <a:gd name="T63" fmla="*/ 230 h 384"/>
              <a:gd name="T64" fmla="*/ 164 w 384"/>
              <a:gd name="T65" fmla="*/ 220 h 384"/>
              <a:gd name="T66" fmla="*/ 158 w 384"/>
              <a:gd name="T67" fmla="*/ 211 h 384"/>
              <a:gd name="T68" fmla="*/ 149 w 384"/>
              <a:gd name="T69" fmla="*/ 208 h 384"/>
              <a:gd name="T70" fmla="*/ 139 w 384"/>
              <a:gd name="T71" fmla="*/ 212 h 384"/>
              <a:gd name="T72" fmla="*/ 135 w 384"/>
              <a:gd name="T73" fmla="*/ 222 h 384"/>
              <a:gd name="T74" fmla="*/ 141 w 384"/>
              <a:gd name="T75" fmla="*/ 240 h 384"/>
              <a:gd name="T76" fmla="*/ 157 w 384"/>
              <a:gd name="T77" fmla="*/ 255 h 384"/>
              <a:gd name="T78" fmla="*/ 193 w 384"/>
              <a:gd name="T79" fmla="*/ 263 h 384"/>
              <a:gd name="T80" fmla="*/ 223 w 384"/>
              <a:gd name="T81" fmla="*/ 257 h 384"/>
              <a:gd name="T82" fmla="*/ 243 w 384"/>
              <a:gd name="T83" fmla="*/ 241 h 384"/>
              <a:gd name="T84" fmla="*/ 250 w 384"/>
              <a:gd name="T85" fmla="*/ 219 h 384"/>
              <a:gd name="T86" fmla="*/ 246 w 384"/>
              <a:gd name="T87" fmla="*/ 201 h 384"/>
              <a:gd name="T88" fmla="*/ 235 w 384"/>
              <a:gd name="T89" fmla="*/ 189 h 384"/>
              <a:gd name="T90" fmla="*/ 192 w 384"/>
              <a:gd name="T91" fmla="*/ 0 h 384"/>
              <a:gd name="T92" fmla="*/ 0 w 384"/>
              <a:gd name="T93" fmla="*/ 192 h 384"/>
              <a:gd name="T94" fmla="*/ 192 w 384"/>
              <a:gd name="T95" fmla="*/ 384 h 384"/>
              <a:gd name="T96" fmla="*/ 384 w 384"/>
              <a:gd name="T97" fmla="*/ 192 h 384"/>
              <a:gd name="T98" fmla="*/ 192 w 384"/>
              <a:gd name="T99" fmla="*/ 0 h 384"/>
              <a:gd name="T100" fmla="*/ 238 w 384"/>
              <a:gd name="T101" fmla="*/ 299 h 384"/>
              <a:gd name="T102" fmla="*/ 211 w 384"/>
              <a:gd name="T103" fmla="*/ 292 h 384"/>
              <a:gd name="T104" fmla="*/ 193 w 384"/>
              <a:gd name="T105" fmla="*/ 294 h 384"/>
              <a:gd name="T106" fmla="*/ 95 w 384"/>
              <a:gd name="T107" fmla="*/ 193 h 384"/>
              <a:gd name="T108" fmla="*/ 97 w 384"/>
              <a:gd name="T109" fmla="*/ 173 h 384"/>
              <a:gd name="T110" fmla="*/ 89 w 384"/>
              <a:gd name="T111" fmla="*/ 143 h 384"/>
              <a:gd name="T112" fmla="*/ 146 w 384"/>
              <a:gd name="T113" fmla="*/ 84 h 384"/>
              <a:gd name="T114" fmla="*/ 176 w 384"/>
              <a:gd name="T115" fmla="*/ 93 h 384"/>
              <a:gd name="T116" fmla="*/ 193 w 384"/>
              <a:gd name="T117" fmla="*/ 92 h 384"/>
              <a:gd name="T118" fmla="*/ 291 w 384"/>
              <a:gd name="T119" fmla="*/ 193 h 384"/>
              <a:gd name="T120" fmla="*/ 289 w 384"/>
              <a:gd name="T121" fmla="*/ 215 h 384"/>
              <a:gd name="T122" fmla="*/ 295 w 384"/>
              <a:gd name="T123" fmla="*/ 241 h 384"/>
              <a:gd name="T124" fmla="*/ 238 w 384"/>
              <a:gd name="T125" fmla="*/ 29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4" h="384">
                <a:moveTo>
                  <a:pt x="235" y="189"/>
                </a:moveTo>
                <a:cubicBezTo>
                  <a:pt x="230" y="186"/>
                  <a:pt x="225" y="183"/>
                  <a:pt x="218" y="181"/>
                </a:cubicBezTo>
                <a:cubicBezTo>
                  <a:pt x="212" y="179"/>
                  <a:pt x="204" y="177"/>
                  <a:pt x="197" y="175"/>
                </a:cubicBezTo>
                <a:cubicBezTo>
                  <a:pt x="190" y="174"/>
                  <a:pt x="186" y="173"/>
                  <a:pt x="183" y="172"/>
                </a:cubicBezTo>
                <a:cubicBezTo>
                  <a:pt x="180" y="171"/>
                  <a:pt x="178" y="170"/>
                  <a:pt x="175" y="169"/>
                </a:cubicBezTo>
                <a:cubicBezTo>
                  <a:pt x="173" y="167"/>
                  <a:pt x="171" y="166"/>
                  <a:pt x="169" y="164"/>
                </a:cubicBezTo>
                <a:cubicBezTo>
                  <a:pt x="168" y="162"/>
                  <a:pt x="167" y="160"/>
                  <a:pt x="167" y="158"/>
                </a:cubicBezTo>
                <a:cubicBezTo>
                  <a:pt x="167" y="154"/>
                  <a:pt x="169" y="151"/>
                  <a:pt x="173" y="148"/>
                </a:cubicBezTo>
                <a:cubicBezTo>
                  <a:pt x="178" y="146"/>
                  <a:pt x="183" y="144"/>
                  <a:pt x="190" y="144"/>
                </a:cubicBezTo>
                <a:cubicBezTo>
                  <a:pt x="198" y="144"/>
                  <a:pt x="203" y="145"/>
                  <a:pt x="207" y="148"/>
                </a:cubicBezTo>
                <a:cubicBezTo>
                  <a:pt x="210" y="151"/>
                  <a:pt x="213" y="154"/>
                  <a:pt x="216" y="159"/>
                </a:cubicBezTo>
                <a:cubicBezTo>
                  <a:pt x="218" y="163"/>
                  <a:pt x="220" y="166"/>
                  <a:pt x="221" y="167"/>
                </a:cubicBezTo>
                <a:cubicBezTo>
                  <a:pt x="223" y="169"/>
                  <a:pt x="226" y="170"/>
                  <a:pt x="230" y="170"/>
                </a:cubicBezTo>
                <a:cubicBezTo>
                  <a:pt x="234" y="170"/>
                  <a:pt x="237" y="169"/>
                  <a:pt x="240" y="166"/>
                </a:cubicBezTo>
                <a:cubicBezTo>
                  <a:pt x="243" y="163"/>
                  <a:pt x="244" y="160"/>
                  <a:pt x="244" y="156"/>
                </a:cubicBezTo>
                <a:cubicBezTo>
                  <a:pt x="244" y="152"/>
                  <a:pt x="243" y="148"/>
                  <a:pt x="241" y="144"/>
                </a:cubicBezTo>
                <a:cubicBezTo>
                  <a:pt x="239" y="140"/>
                  <a:pt x="236" y="137"/>
                  <a:pt x="231" y="133"/>
                </a:cubicBezTo>
                <a:cubicBezTo>
                  <a:pt x="227" y="130"/>
                  <a:pt x="222" y="127"/>
                  <a:pt x="215" y="125"/>
                </a:cubicBezTo>
                <a:cubicBezTo>
                  <a:pt x="209" y="123"/>
                  <a:pt x="201" y="122"/>
                  <a:pt x="192" y="122"/>
                </a:cubicBezTo>
                <a:cubicBezTo>
                  <a:pt x="181" y="122"/>
                  <a:pt x="172" y="123"/>
                  <a:pt x="163" y="127"/>
                </a:cubicBezTo>
                <a:cubicBezTo>
                  <a:pt x="155" y="130"/>
                  <a:pt x="149" y="134"/>
                  <a:pt x="144" y="140"/>
                </a:cubicBezTo>
                <a:cubicBezTo>
                  <a:pt x="140" y="146"/>
                  <a:pt x="138" y="153"/>
                  <a:pt x="138" y="161"/>
                </a:cubicBezTo>
                <a:cubicBezTo>
                  <a:pt x="138" y="169"/>
                  <a:pt x="140" y="175"/>
                  <a:pt x="144" y="181"/>
                </a:cubicBezTo>
                <a:cubicBezTo>
                  <a:pt x="148" y="186"/>
                  <a:pt x="154" y="191"/>
                  <a:pt x="161" y="194"/>
                </a:cubicBezTo>
                <a:cubicBezTo>
                  <a:pt x="168" y="197"/>
                  <a:pt x="176" y="199"/>
                  <a:pt x="187" y="202"/>
                </a:cubicBezTo>
                <a:cubicBezTo>
                  <a:pt x="194" y="203"/>
                  <a:pt x="200" y="205"/>
                  <a:pt x="205" y="206"/>
                </a:cubicBezTo>
                <a:cubicBezTo>
                  <a:pt x="209" y="208"/>
                  <a:pt x="212" y="210"/>
                  <a:pt x="215" y="212"/>
                </a:cubicBezTo>
                <a:cubicBezTo>
                  <a:pt x="218" y="215"/>
                  <a:pt x="219" y="218"/>
                  <a:pt x="219" y="222"/>
                </a:cubicBezTo>
                <a:cubicBezTo>
                  <a:pt x="219" y="227"/>
                  <a:pt x="217" y="231"/>
                  <a:pt x="212" y="234"/>
                </a:cubicBezTo>
                <a:cubicBezTo>
                  <a:pt x="207" y="238"/>
                  <a:pt x="200" y="240"/>
                  <a:pt x="192" y="240"/>
                </a:cubicBezTo>
                <a:cubicBezTo>
                  <a:pt x="186" y="240"/>
                  <a:pt x="181" y="239"/>
                  <a:pt x="178" y="237"/>
                </a:cubicBezTo>
                <a:cubicBezTo>
                  <a:pt x="174" y="235"/>
                  <a:pt x="171" y="233"/>
                  <a:pt x="169" y="230"/>
                </a:cubicBezTo>
                <a:cubicBezTo>
                  <a:pt x="167" y="228"/>
                  <a:pt x="165" y="224"/>
                  <a:pt x="164" y="220"/>
                </a:cubicBezTo>
                <a:cubicBezTo>
                  <a:pt x="162" y="216"/>
                  <a:pt x="160" y="213"/>
                  <a:pt x="158" y="211"/>
                </a:cubicBezTo>
                <a:cubicBezTo>
                  <a:pt x="156" y="209"/>
                  <a:pt x="153" y="208"/>
                  <a:pt x="149" y="208"/>
                </a:cubicBezTo>
                <a:cubicBezTo>
                  <a:pt x="145" y="208"/>
                  <a:pt x="142" y="210"/>
                  <a:pt x="139" y="212"/>
                </a:cubicBezTo>
                <a:cubicBezTo>
                  <a:pt x="136" y="215"/>
                  <a:pt x="135" y="218"/>
                  <a:pt x="135" y="222"/>
                </a:cubicBezTo>
                <a:cubicBezTo>
                  <a:pt x="135" y="228"/>
                  <a:pt x="137" y="234"/>
                  <a:pt x="141" y="240"/>
                </a:cubicBezTo>
                <a:cubicBezTo>
                  <a:pt x="145" y="246"/>
                  <a:pt x="151" y="251"/>
                  <a:pt x="157" y="255"/>
                </a:cubicBezTo>
                <a:cubicBezTo>
                  <a:pt x="167" y="260"/>
                  <a:pt x="178" y="263"/>
                  <a:pt x="193" y="263"/>
                </a:cubicBezTo>
                <a:cubicBezTo>
                  <a:pt x="204" y="263"/>
                  <a:pt x="215" y="261"/>
                  <a:pt x="223" y="257"/>
                </a:cubicBezTo>
                <a:cubicBezTo>
                  <a:pt x="232" y="253"/>
                  <a:pt x="239" y="248"/>
                  <a:pt x="243" y="241"/>
                </a:cubicBezTo>
                <a:cubicBezTo>
                  <a:pt x="248" y="235"/>
                  <a:pt x="250" y="227"/>
                  <a:pt x="250" y="219"/>
                </a:cubicBezTo>
                <a:cubicBezTo>
                  <a:pt x="250" y="212"/>
                  <a:pt x="249" y="206"/>
                  <a:pt x="246" y="201"/>
                </a:cubicBezTo>
                <a:cubicBezTo>
                  <a:pt x="243" y="196"/>
                  <a:pt x="240" y="192"/>
                  <a:pt x="235" y="189"/>
                </a:cubicBezTo>
                <a:close/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38" y="299"/>
                </a:moveTo>
                <a:cubicBezTo>
                  <a:pt x="228" y="299"/>
                  <a:pt x="219" y="297"/>
                  <a:pt x="211" y="292"/>
                </a:cubicBezTo>
                <a:cubicBezTo>
                  <a:pt x="205" y="294"/>
                  <a:pt x="199" y="294"/>
                  <a:pt x="193" y="294"/>
                </a:cubicBezTo>
                <a:cubicBezTo>
                  <a:pt x="139" y="294"/>
                  <a:pt x="95" y="249"/>
                  <a:pt x="95" y="193"/>
                </a:cubicBezTo>
                <a:cubicBezTo>
                  <a:pt x="95" y="186"/>
                  <a:pt x="95" y="179"/>
                  <a:pt x="97" y="173"/>
                </a:cubicBezTo>
                <a:cubicBezTo>
                  <a:pt x="92" y="164"/>
                  <a:pt x="89" y="154"/>
                  <a:pt x="89" y="143"/>
                </a:cubicBezTo>
                <a:cubicBezTo>
                  <a:pt x="89" y="111"/>
                  <a:pt x="114" y="84"/>
                  <a:pt x="146" y="84"/>
                </a:cubicBezTo>
                <a:cubicBezTo>
                  <a:pt x="157" y="84"/>
                  <a:pt x="167" y="88"/>
                  <a:pt x="176" y="93"/>
                </a:cubicBezTo>
                <a:cubicBezTo>
                  <a:pt x="181" y="92"/>
                  <a:pt x="187" y="92"/>
                  <a:pt x="193" y="92"/>
                </a:cubicBezTo>
                <a:cubicBezTo>
                  <a:pt x="247" y="92"/>
                  <a:pt x="291" y="137"/>
                  <a:pt x="291" y="193"/>
                </a:cubicBezTo>
                <a:cubicBezTo>
                  <a:pt x="291" y="200"/>
                  <a:pt x="290" y="208"/>
                  <a:pt x="289" y="215"/>
                </a:cubicBezTo>
                <a:cubicBezTo>
                  <a:pt x="293" y="223"/>
                  <a:pt x="295" y="231"/>
                  <a:pt x="295" y="241"/>
                </a:cubicBezTo>
                <a:cubicBezTo>
                  <a:pt x="295" y="273"/>
                  <a:pt x="269" y="299"/>
                  <a:pt x="238" y="2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6" name="Shape 2"/>
          <p:cNvSpPr/>
          <p:nvPr/>
        </p:nvSpPr>
        <p:spPr>
          <a:xfrm>
            <a:off x="-1" y="1"/>
            <a:ext cx="9143999" cy="2580330"/>
          </a:xfrm>
          <a:prstGeom prst="rect">
            <a:avLst/>
          </a:prstGeom>
          <a:solidFill>
            <a:srgbClr val="232D75">
              <a:alpha val="60000"/>
            </a:srgbClr>
          </a:solidFill>
          <a:ln w="25400">
            <a:noFill/>
            <a:miter lim="400000"/>
          </a:ln>
          <a:effectLst/>
        </p:spPr>
        <p:txBody>
          <a:bodyPr lIns="0" tIns="0" rIns="0" bIns="0" anchor="ctr"/>
          <a:lstStyle/>
          <a:p>
            <a:pPr lvl="0"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/>
          </a:p>
        </p:txBody>
      </p:sp>
      <p:pic>
        <p:nvPicPr>
          <p:cNvPr id="67" name="Immagin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04" y="3034671"/>
            <a:ext cx="4038604" cy="1986816"/>
          </a:xfrm>
          <a:prstGeom prst="rect">
            <a:avLst/>
          </a:prstGeom>
        </p:spPr>
      </p:pic>
      <p:sp>
        <p:nvSpPr>
          <p:cNvPr id="69" name="Segnaposto contenuto 30"/>
          <p:cNvSpPr txBox="1">
            <a:spLocks/>
          </p:cNvSpPr>
          <p:nvPr/>
        </p:nvSpPr>
        <p:spPr>
          <a:xfrm>
            <a:off x="250823" y="1237093"/>
            <a:ext cx="4934354" cy="62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  <a:tabLst>
                <a:tab pos="108000" algn="l"/>
                <a:tab pos="144000" algn="l"/>
                <a:tab pos="176400" algn="l"/>
              </a:tabLst>
              <a:defRPr lang="en-US" sz="1400" kern="1200" baseline="0">
                <a:solidFill>
                  <a:schemeClr val="accent2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623888" indent="-239713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08000" algn="l"/>
                <a:tab pos="144000" algn="l"/>
                <a:tab pos="176400" algn="l"/>
              </a:tabLst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2pPr>
            <a:lvl3pPr marL="989013" indent="-204788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108000" algn="l"/>
                <a:tab pos="144000" algn="l"/>
                <a:tab pos="176400" algn="l"/>
              </a:tabLst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3pPr>
            <a:lvl4pPr marL="16002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76213" algn="l"/>
              </a:tabLst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4pPr>
            <a:lvl5pPr marL="20574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tabLst>
                <a:tab pos="176213" algn="l"/>
              </a:tabLst>
              <a:defRPr lang="it-IT" sz="1200" kern="1200" baseline="0" dirty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 smtClean="0">
                <a:solidFill>
                  <a:schemeClr val="bg1"/>
                </a:solidFill>
              </a:rPr>
              <a:t>RESEARCHER</a:t>
            </a:r>
          </a:p>
          <a:p>
            <a:r>
              <a:rPr lang="it-IT" sz="1200" dirty="0" smtClean="0">
                <a:solidFill>
                  <a:schemeClr val="bg1"/>
                </a:solidFill>
              </a:rPr>
              <a:t>EXPERT IN SIRIUS AND ECLIPSE PLATFORM ENGINEER</a:t>
            </a:r>
          </a:p>
          <a:p>
            <a:r>
              <a:rPr lang="it-IT" sz="1200" dirty="0" smtClean="0">
                <a:solidFill>
                  <a:schemeClr val="bg1"/>
                </a:solidFill>
              </a:rPr>
              <a:t>WEB : http</a:t>
            </a:r>
            <a:r>
              <a:rPr lang="it-IT" sz="1200" dirty="0">
                <a:solidFill>
                  <a:schemeClr val="bg1"/>
                </a:solidFill>
              </a:rPr>
              <a:t>://www-verimag.imag.fr/~baouyaa/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70" name="Segnaposto contenuto 30"/>
          <p:cNvSpPr txBox="1">
            <a:spLocks/>
          </p:cNvSpPr>
          <p:nvPr/>
        </p:nvSpPr>
        <p:spPr>
          <a:xfrm>
            <a:off x="250823" y="1952236"/>
            <a:ext cx="493435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  <a:tabLst>
                <a:tab pos="108000" algn="l"/>
                <a:tab pos="144000" algn="l"/>
                <a:tab pos="176400" algn="l"/>
              </a:tabLst>
              <a:defRPr lang="en-US" sz="1400" kern="1200" baseline="0">
                <a:solidFill>
                  <a:schemeClr val="accent2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623888" indent="-239713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08000" algn="l"/>
                <a:tab pos="144000" algn="l"/>
                <a:tab pos="176400" algn="l"/>
              </a:tabLst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2pPr>
            <a:lvl3pPr marL="989013" indent="-204788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108000" algn="l"/>
                <a:tab pos="144000" algn="l"/>
                <a:tab pos="176400" algn="l"/>
              </a:tabLst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3pPr>
            <a:lvl4pPr marL="16002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76213" algn="l"/>
              </a:tabLst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4pPr>
            <a:lvl5pPr marL="20574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tabLst>
                <a:tab pos="176213" algn="l"/>
              </a:tabLst>
              <a:defRPr lang="it-IT" sz="1200" kern="1200" baseline="0" dirty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 smtClean="0">
                <a:solidFill>
                  <a:schemeClr val="bg1"/>
                </a:solidFill>
              </a:rPr>
              <a:t>UNIVERSITY GRENOBLE ALPES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72" name="Segnaposto contenuto 30"/>
          <p:cNvSpPr txBox="1">
            <a:spLocks/>
          </p:cNvSpPr>
          <p:nvPr/>
        </p:nvSpPr>
        <p:spPr>
          <a:xfrm>
            <a:off x="250823" y="2145482"/>
            <a:ext cx="493435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  <a:tabLst>
                <a:tab pos="108000" algn="l"/>
                <a:tab pos="144000" algn="l"/>
                <a:tab pos="176400" algn="l"/>
              </a:tabLst>
              <a:defRPr lang="en-US" sz="1400" kern="1200" baseline="0">
                <a:solidFill>
                  <a:schemeClr val="accent2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623888" indent="-239713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08000" algn="l"/>
                <a:tab pos="144000" algn="l"/>
                <a:tab pos="176400" algn="l"/>
              </a:tabLst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2pPr>
            <a:lvl3pPr marL="989013" indent="-204788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108000" algn="l"/>
                <a:tab pos="144000" algn="l"/>
                <a:tab pos="176400" algn="l"/>
              </a:tabLst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3pPr>
            <a:lvl4pPr marL="16002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76213" algn="l"/>
              </a:tabLst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4pPr>
            <a:lvl5pPr marL="20574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tabLst>
                <a:tab pos="176213" algn="l"/>
              </a:tabLst>
              <a:defRPr lang="it-IT" sz="1200" kern="1200" baseline="0" dirty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 smtClean="0">
                <a:solidFill>
                  <a:schemeClr val="bg1"/>
                </a:solidFill>
              </a:rPr>
              <a:t>abdelhakim.baouya@univ-grenoble-alpes.fr</a:t>
            </a:r>
            <a:endParaRPr lang="it-IT" sz="1200" dirty="0">
              <a:solidFill>
                <a:schemeClr val="bg1"/>
              </a:solidFill>
            </a:endParaRPr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3" y="4091781"/>
            <a:ext cx="371038" cy="302502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8" y="4088455"/>
            <a:ext cx="487680" cy="309154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55" y="4101367"/>
            <a:ext cx="1087724" cy="28333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36" y="4123801"/>
            <a:ext cx="730089" cy="238463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82" y="4083444"/>
            <a:ext cx="452926" cy="319176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34496" r="14375" b="33020"/>
          <a:stretch/>
        </p:blipFill>
        <p:spPr>
          <a:xfrm>
            <a:off x="3854065" y="4159212"/>
            <a:ext cx="868680" cy="167640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4" y="4601499"/>
            <a:ext cx="666218" cy="209124"/>
          </a:xfrm>
          <a:prstGeom prst="rect">
            <a:avLst/>
          </a:prstGeom>
        </p:spPr>
      </p:pic>
      <p:pic>
        <p:nvPicPr>
          <p:cNvPr id="81" name="Immagine 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08" y="4600658"/>
            <a:ext cx="594358" cy="210806"/>
          </a:xfrm>
          <a:prstGeom prst="rect">
            <a:avLst/>
          </a:prstGeom>
        </p:spPr>
      </p:pic>
      <p:pic>
        <p:nvPicPr>
          <p:cNvPr id="82" name="Immagine 8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30" y="4563398"/>
            <a:ext cx="770315" cy="285326"/>
          </a:xfrm>
          <a:prstGeom prst="rect">
            <a:avLst/>
          </a:prstGeom>
        </p:spPr>
      </p:pic>
      <p:pic>
        <p:nvPicPr>
          <p:cNvPr id="83" name="Immagine 8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05" y="4612172"/>
            <a:ext cx="1051558" cy="187778"/>
          </a:xfrm>
          <a:prstGeom prst="rect">
            <a:avLst/>
          </a:prstGeom>
        </p:spPr>
      </p:pic>
      <p:pic>
        <p:nvPicPr>
          <p:cNvPr id="84" name="Immagine 8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1" t="26677" r="9812" b="24509"/>
          <a:stretch/>
        </p:blipFill>
        <p:spPr>
          <a:xfrm>
            <a:off x="3866189" y="4583018"/>
            <a:ext cx="792946" cy="246086"/>
          </a:xfrm>
          <a:prstGeom prst="rect">
            <a:avLst/>
          </a:prstGeom>
        </p:spPr>
      </p:pic>
      <p:pic>
        <p:nvPicPr>
          <p:cNvPr id="85" name="Immagine 8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2" y="3210747"/>
            <a:ext cx="364729" cy="243256"/>
          </a:xfrm>
          <a:prstGeom prst="rect">
            <a:avLst/>
          </a:prstGeom>
        </p:spPr>
      </p:pic>
      <p:sp>
        <p:nvSpPr>
          <p:cNvPr id="86" name="AutoShape 4"/>
          <p:cNvSpPr>
            <a:spLocks/>
          </p:cNvSpPr>
          <p:nvPr/>
        </p:nvSpPr>
        <p:spPr bwMode="auto">
          <a:xfrm>
            <a:off x="204230" y="2660260"/>
            <a:ext cx="422306" cy="422700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87" name="AutoShape 4"/>
          <p:cNvSpPr>
            <a:spLocks/>
          </p:cNvSpPr>
          <p:nvPr/>
        </p:nvSpPr>
        <p:spPr bwMode="auto">
          <a:xfrm>
            <a:off x="674729" y="2660260"/>
            <a:ext cx="422306" cy="422700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89" name="AutoShape 4"/>
          <p:cNvSpPr>
            <a:spLocks/>
          </p:cNvSpPr>
          <p:nvPr/>
        </p:nvSpPr>
        <p:spPr bwMode="auto">
          <a:xfrm>
            <a:off x="1154740" y="2660260"/>
            <a:ext cx="422306" cy="422700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90" name="AutoShape 4"/>
          <p:cNvSpPr>
            <a:spLocks/>
          </p:cNvSpPr>
          <p:nvPr/>
        </p:nvSpPr>
        <p:spPr bwMode="auto">
          <a:xfrm>
            <a:off x="1624383" y="2660260"/>
            <a:ext cx="422306" cy="422700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0" name="Titolo 28"/>
          <p:cNvSpPr txBox="1">
            <a:spLocks/>
          </p:cNvSpPr>
          <p:nvPr/>
        </p:nvSpPr>
        <p:spPr>
          <a:xfrm>
            <a:off x="250825" y="209633"/>
            <a:ext cx="8642350" cy="4924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it-IT" sz="3200" b="1" kern="1200" cap="all" baseline="0">
                <a:solidFill>
                  <a:schemeClr val="accent2"/>
                </a:solidFill>
                <a:latin typeface="+mj-lt"/>
                <a:ea typeface="+mj-ea"/>
                <a:cs typeface="Clear Sans Medium" panose="020B0603030202020304" pitchFamily="34" charset="0"/>
              </a:defRPr>
            </a:lvl1pPr>
          </a:lstStyle>
          <a:p>
            <a:r>
              <a:rPr lang="it-IT" dirty="0" err="1">
                <a:solidFill>
                  <a:schemeClr val="bg1"/>
                </a:solidFill>
              </a:rPr>
              <a:t>contacts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73" name="Gruppo 72"/>
          <p:cNvGrpSpPr/>
          <p:nvPr/>
        </p:nvGrpSpPr>
        <p:grpSpPr>
          <a:xfrm>
            <a:off x="6477001" y="2493919"/>
            <a:ext cx="578702" cy="171467"/>
            <a:chOff x="0" y="4920712"/>
            <a:chExt cx="234016" cy="69338"/>
          </a:xfrm>
        </p:grpSpPr>
        <p:sp>
          <p:nvSpPr>
            <p:cNvPr id="74" name="Ovale 73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6" name="Ovale 75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7" name="Gruppo 76"/>
          <p:cNvGrpSpPr/>
          <p:nvPr/>
        </p:nvGrpSpPr>
        <p:grpSpPr>
          <a:xfrm>
            <a:off x="8565298" y="2493919"/>
            <a:ext cx="578702" cy="171467"/>
            <a:chOff x="0" y="4920712"/>
            <a:chExt cx="234016" cy="69338"/>
          </a:xfrm>
        </p:grpSpPr>
        <p:sp>
          <p:nvSpPr>
            <p:cNvPr id="78" name="Ovale 77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Ovale 78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Ovale 79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Segnaposto contenuto 12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Baouya Abdelhakim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immagine 9"/>
          <p:cNvPicPr>
            <a:picLocks noGrp="1" noChangeAspect="1"/>
          </p:cNvPicPr>
          <p:nvPr>
            <p:ph type="pic" sz="quarter" idx="24"/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r="167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994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egnaposto immagine 1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31" b="14781"/>
          <a:stretch/>
        </p:blipFill>
        <p:spPr/>
      </p:pic>
      <p:sp>
        <p:nvSpPr>
          <p:cNvPr id="62" name="Rettangolo 61"/>
          <p:cNvSpPr/>
          <p:nvPr/>
        </p:nvSpPr>
        <p:spPr>
          <a:xfrm>
            <a:off x="716619" y="3220076"/>
            <a:ext cx="38553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700" dirty="0"/>
              <a:t>This project has received funding from the European Union’s Horizon 2020 research</a:t>
            </a:r>
            <a:br>
              <a:rPr lang="en-US" sz="700" dirty="0"/>
            </a:br>
            <a:r>
              <a:rPr lang="en-US" sz="700" dirty="0"/>
              <a:t>and innovation </a:t>
            </a:r>
            <a:r>
              <a:rPr lang="en-US" sz="700" dirty="0" err="1"/>
              <a:t>programme</a:t>
            </a:r>
            <a:r>
              <a:rPr lang="en-US" sz="700" dirty="0"/>
              <a:t> under grant agreement No 780089.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3" y="3654983"/>
            <a:ext cx="585340" cy="277144"/>
          </a:xfrm>
          <a:prstGeom prst="rect">
            <a:avLst/>
          </a:prstGeom>
        </p:spPr>
      </p:pic>
      <p:sp>
        <p:nvSpPr>
          <p:cNvPr id="61" name="Freeform 177"/>
          <p:cNvSpPr>
            <a:spLocks noEditPoints="1"/>
          </p:cNvSpPr>
          <p:nvPr/>
        </p:nvSpPr>
        <p:spPr bwMode="auto">
          <a:xfrm>
            <a:off x="1211119" y="2701673"/>
            <a:ext cx="324000" cy="32400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45 w 384"/>
              <a:gd name="T11" fmla="*/ 271 h 384"/>
              <a:gd name="T12" fmla="*/ 106 w 384"/>
              <a:gd name="T13" fmla="*/ 271 h 384"/>
              <a:gd name="T14" fmla="*/ 106 w 384"/>
              <a:gd name="T15" fmla="*/ 146 h 384"/>
              <a:gd name="T16" fmla="*/ 145 w 384"/>
              <a:gd name="T17" fmla="*/ 146 h 384"/>
              <a:gd name="T18" fmla="*/ 145 w 384"/>
              <a:gd name="T19" fmla="*/ 271 h 384"/>
              <a:gd name="T20" fmla="*/ 125 w 384"/>
              <a:gd name="T21" fmla="*/ 131 h 384"/>
              <a:gd name="T22" fmla="*/ 105 w 384"/>
              <a:gd name="T23" fmla="*/ 112 h 384"/>
              <a:gd name="T24" fmla="*/ 126 w 384"/>
              <a:gd name="T25" fmla="*/ 92 h 384"/>
              <a:gd name="T26" fmla="*/ 146 w 384"/>
              <a:gd name="T27" fmla="*/ 112 h 384"/>
              <a:gd name="T28" fmla="*/ 125 w 384"/>
              <a:gd name="T29" fmla="*/ 131 h 384"/>
              <a:gd name="T30" fmla="*/ 287 w 384"/>
              <a:gd name="T31" fmla="*/ 271 h 384"/>
              <a:gd name="T32" fmla="*/ 248 w 384"/>
              <a:gd name="T33" fmla="*/ 271 h 384"/>
              <a:gd name="T34" fmla="*/ 248 w 384"/>
              <a:gd name="T35" fmla="*/ 202 h 384"/>
              <a:gd name="T36" fmla="*/ 228 w 384"/>
              <a:gd name="T37" fmla="*/ 175 h 384"/>
              <a:gd name="T38" fmla="*/ 208 w 384"/>
              <a:gd name="T39" fmla="*/ 190 h 384"/>
              <a:gd name="T40" fmla="*/ 207 w 384"/>
              <a:gd name="T41" fmla="*/ 199 h 384"/>
              <a:gd name="T42" fmla="*/ 207 w 384"/>
              <a:gd name="T43" fmla="*/ 271 h 384"/>
              <a:gd name="T44" fmla="*/ 168 w 384"/>
              <a:gd name="T45" fmla="*/ 271 h 384"/>
              <a:gd name="T46" fmla="*/ 168 w 384"/>
              <a:gd name="T47" fmla="*/ 186 h 384"/>
              <a:gd name="T48" fmla="*/ 167 w 384"/>
              <a:gd name="T49" fmla="*/ 146 h 384"/>
              <a:gd name="T50" fmla="*/ 201 w 384"/>
              <a:gd name="T51" fmla="*/ 146 h 384"/>
              <a:gd name="T52" fmla="*/ 203 w 384"/>
              <a:gd name="T53" fmla="*/ 164 h 384"/>
              <a:gd name="T54" fmla="*/ 203 w 384"/>
              <a:gd name="T55" fmla="*/ 164 h 384"/>
              <a:gd name="T56" fmla="*/ 242 w 384"/>
              <a:gd name="T57" fmla="*/ 144 h 384"/>
              <a:gd name="T58" fmla="*/ 287 w 384"/>
              <a:gd name="T59" fmla="*/ 198 h 384"/>
              <a:gd name="T60" fmla="*/ 287 w 384"/>
              <a:gd name="T61" fmla="*/ 271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45" y="271"/>
                </a:moveTo>
                <a:cubicBezTo>
                  <a:pt x="106" y="271"/>
                  <a:pt x="106" y="271"/>
                  <a:pt x="106" y="271"/>
                </a:cubicBezTo>
                <a:cubicBezTo>
                  <a:pt x="106" y="146"/>
                  <a:pt x="106" y="146"/>
                  <a:pt x="106" y="146"/>
                </a:cubicBezTo>
                <a:cubicBezTo>
                  <a:pt x="145" y="146"/>
                  <a:pt x="145" y="146"/>
                  <a:pt x="145" y="146"/>
                </a:cubicBezTo>
                <a:lnTo>
                  <a:pt x="145" y="271"/>
                </a:lnTo>
                <a:close/>
                <a:moveTo>
                  <a:pt x="125" y="131"/>
                </a:moveTo>
                <a:cubicBezTo>
                  <a:pt x="113" y="131"/>
                  <a:pt x="105" y="122"/>
                  <a:pt x="105" y="112"/>
                </a:cubicBezTo>
                <a:cubicBezTo>
                  <a:pt x="105" y="101"/>
                  <a:pt x="113" y="92"/>
                  <a:pt x="126" y="92"/>
                </a:cubicBezTo>
                <a:cubicBezTo>
                  <a:pt x="138" y="92"/>
                  <a:pt x="146" y="101"/>
                  <a:pt x="146" y="112"/>
                </a:cubicBezTo>
                <a:cubicBezTo>
                  <a:pt x="146" y="122"/>
                  <a:pt x="138" y="131"/>
                  <a:pt x="125" y="131"/>
                </a:cubicBezTo>
                <a:close/>
                <a:moveTo>
                  <a:pt x="287" y="271"/>
                </a:moveTo>
                <a:cubicBezTo>
                  <a:pt x="248" y="271"/>
                  <a:pt x="248" y="271"/>
                  <a:pt x="248" y="271"/>
                </a:cubicBezTo>
                <a:cubicBezTo>
                  <a:pt x="248" y="202"/>
                  <a:pt x="248" y="202"/>
                  <a:pt x="248" y="202"/>
                </a:cubicBezTo>
                <a:cubicBezTo>
                  <a:pt x="248" y="186"/>
                  <a:pt x="242" y="175"/>
                  <a:pt x="228" y="175"/>
                </a:cubicBezTo>
                <a:cubicBezTo>
                  <a:pt x="217" y="175"/>
                  <a:pt x="211" y="182"/>
                  <a:pt x="208" y="190"/>
                </a:cubicBezTo>
                <a:cubicBezTo>
                  <a:pt x="207" y="192"/>
                  <a:pt x="207" y="196"/>
                  <a:pt x="207" y="199"/>
                </a:cubicBezTo>
                <a:cubicBezTo>
                  <a:pt x="207" y="271"/>
                  <a:pt x="207" y="271"/>
                  <a:pt x="207" y="271"/>
                </a:cubicBezTo>
                <a:cubicBezTo>
                  <a:pt x="168" y="271"/>
                  <a:pt x="168" y="271"/>
                  <a:pt x="168" y="271"/>
                </a:cubicBezTo>
                <a:cubicBezTo>
                  <a:pt x="168" y="186"/>
                  <a:pt x="168" y="186"/>
                  <a:pt x="168" y="186"/>
                </a:cubicBezTo>
                <a:cubicBezTo>
                  <a:pt x="168" y="171"/>
                  <a:pt x="168" y="158"/>
                  <a:pt x="167" y="146"/>
                </a:cubicBezTo>
                <a:cubicBezTo>
                  <a:pt x="201" y="146"/>
                  <a:pt x="201" y="146"/>
                  <a:pt x="201" y="146"/>
                </a:cubicBezTo>
                <a:cubicBezTo>
                  <a:pt x="203" y="164"/>
                  <a:pt x="203" y="164"/>
                  <a:pt x="203" y="164"/>
                </a:cubicBezTo>
                <a:cubicBezTo>
                  <a:pt x="203" y="164"/>
                  <a:pt x="203" y="164"/>
                  <a:pt x="203" y="164"/>
                </a:cubicBezTo>
                <a:cubicBezTo>
                  <a:pt x="208" y="156"/>
                  <a:pt x="221" y="144"/>
                  <a:pt x="242" y="144"/>
                </a:cubicBezTo>
                <a:cubicBezTo>
                  <a:pt x="268" y="144"/>
                  <a:pt x="287" y="161"/>
                  <a:pt x="287" y="198"/>
                </a:cubicBezTo>
                <a:lnTo>
                  <a:pt x="287" y="2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3" name="Freeform 208"/>
          <p:cNvSpPr>
            <a:spLocks noEditPoints="1"/>
          </p:cNvSpPr>
          <p:nvPr/>
        </p:nvSpPr>
        <p:spPr bwMode="auto">
          <a:xfrm>
            <a:off x="253383" y="2709610"/>
            <a:ext cx="324000" cy="32400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37 w 384"/>
              <a:gd name="T11" fmla="*/ 133 h 384"/>
              <a:gd name="T12" fmla="*/ 208 w 384"/>
              <a:gd name="T13" fmla="*/ 133 h 384"/>
              <a:gd name="T14" fmla="*/ 201 w 384"/>
              <a:gd name="T15" fmla="*/ 143 h 384"/>
              <a:gd name="T16" fmla="*/ 201 w 384"/>
              <a:gd name="T17" fmla="*/ 164 h 384"/>
              <a:gd name="T18" fmla="*/ 237 w 384"/>
              <a:gd name="T19" fmla="*/ 164 h 384"/>
              <a:gd name="T20" fmla="*/ 237 w 384"/>
              <a:gd name="T21" fmla="*/ 194 h 384"/>
              <a:gd name="T22" fmla="*/ 201 w 384"/>
              <a:gd name="T23" fmla="*/ 194 h 384"/>
              <a:gd name="T24" fmla="*/ 201 w 384"/>
              <a:gd name="T25" fmla="*/ 283 h 384"/>
              <a:gd name="T26" fmla="*/ 167 w 384"/>
              <a:gd name="T27" fmla="*/ 283 h 384"/>
              <a:gd name="T28" fmla="*/ 167 w 384"/>
              <a:gd name="T29" fmla="*/ 194 h 384"/>
              <a:gd name="T30" fmla="*/ 136 w 384"/>
              <a:gd name="T31" fmla="*/ 194 h 384"/>
              <a:gd name="T32" fmla="*/ 136 w 384"/>
              <a:gd name="T33" fmla="*/ 164 h 384"/>
              <a:gd name="T34" fmla="*/ 167 w 384"/>
              <a:gd name="T35" fmla="*/ 164 h 384"/>
              <a:gd name="T36" fmla="*/ 167 w 384"/>
              <a:gd name="T37" fmla="*/ 146 h 384"/>
              <a:gd name="T38" fmla="*/ 208 w 384"/>
              <a:gd name="T39" fmla="*/ 101 h 384"/>
              <a:gd name="T40" fmla="*/ 237 w 384"/>
              <a:gd name="T41" fmla="*/ 101 h 384"/>
              <a:gd name="T42" fmla="*/ 237 w 384"/>
              <a:gd name="T43" fmla="*/ 133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37" y="133"/>
                </a:moveTo>
                <a:cubicBezTo>
                  <a:pt x="208" y="133"/>
                  <a:pt x="208" y="133"/>
                  <a:pt x="208" y="133"/>
                </a:cubicBezTo>
                <a:cubicBezTo>
                  <a:pt x="205" y="133"/>
                  <a:pt x="201" y="137"/>
                  <a:pt x="201" y="143"/>
                </a:cubicBezTo>
                <a:cubicBezTo>
                  <a:pt x="201" y="164"/>
                  <a:pt x="201" y="164"/>
                  <a:pt x="201" y="164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201" y="194"/>
                  <a:pt x="201" y="194"/>
                  <a:pt x="201" y="19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167" y="283"/>
                  <a:pt x="167" y="283"/>
                  <a:pt x="167" y="283"/>
                </a:cubicBezTo>
                <a:cubicBezTo>
                  <a:pt x="167" y="194"/>
                  <a:pt x="167" y="194"/>
                  <a:pt x="167" y="194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46"/>
                  <a:pt x="167" y="146"/>
                  <a:pt x="167" y="146"/>
                </a:cubicBezTo>
                <a:cubicBezTo>
                  <a:pt x="167" y="121"/>
                  <a:pt x="184" y="101"/>
                  <a:pt x="208" y="101"/>
                </a:cubicBezTo>
                <a:cubicBezTo>
                  <a:pt x="237" y="101"/>
                  <a:pt x="237" y="101"/>
                  <a:pt x="237" y="101"/>
                </a:cubicBezTo>
                <a:lnTo>
                  <a:pt x="237" y="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4" name="Freeform 216"/>
          <p:cNvSpPr>
            <a:spLocks noEditPoints="1"/>
          </p:cNvSpPr>
          <p:nvPr/>
        </p:nvSpPr>
        <p:spPr bwMode="auto">
          <a:xfrm>
            <a:off x="723882" y="2709610"/>
            <a:ext cx="324000" cy="324000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70 w 384"/>
              <a:gd name="T11" fmla="*/ 157 h 384"/>
              <a:gd name="T12" fmla="*/ 270 w 384"/>
              <a:gd name="T13" fmla="*/ 162 h 384"/>
              <a:gd name="T14" fmla="*/ 162 w 384"/>
              <a:gd name="T15" fmla="*/ 270 h 384"/>
              <a:gd name="T16" fmla="*/ 104 w 384"/>
              <a:gd name="T17" fmla="*/ 253 h 384"/>
              <a:gd name="T18" fmla="*/ 113 w 384"/>
              <a:gd name="T19" fmla="*/ 253 h 384"/>
              <a:gd name="T20" fmla="*/ 160 w 384"/>
              <a:gd name="T21" fmla="*/ 237 h 384"/>
              <a:gd name="T22" fmla="*/ 125 w 384"/>
              <a:gd name="T23" fmla="*/ 211 h 384"/>
              <a:gd name="T24" fmla="*/ 132 w 384"/>
              <a:gd name="T25" fmla="*/ 211 h 384"/>
              <a:gd name="T26" fmla="*/ 142 w 384"/>
              <a:gd name="T27" fmla="*/ 210 h 384"/>
              <a:gd name="T28" fmla="*/ 112 w 384"/>
              <a:gd name="T29" fmla="*/ 173 h 384"/>
              <a:gd name="T30" fmla="*/ 112 w 384"/>
              <a:gd name="T31" fmla="*/ 173 h 384"/>
              <a:gd name="T32" fmla="*/ 129 w 384"/>
              <a:gd name="T33" fmla="*/ 177 h 384"/>
              <a:gd name="T34" fmla="*/ 112 w 384"/>
              <a:gd name="T35" fmla="*/ 146 h 384"/>
              <a:gd name="T36" fmla="*/ 117 w 384"/>
              <a:gd name="T37" fmla="*/ 127 h 384"/>
              <a:gd name="T38" fmla="*/ 195 w 384"/>
              <a:gd name="T39" fmla="*/ 166 h 384"/>
              <a:gd name="T40" fmla="*/ 194 w 384"/>
              <a:gd name="T41" fmla="*/ 158 h 384"/>
              <a:gd name="T42" fmla="*/ 232 w 384"/>
              <a:gd name="T43" fmla="*/ 120 h 384"/>
              <a:gd name="T44" fmla="*/ 260 w 384"/>
              <a:gd name="T45" fmla="*/ 132 h 384"/>
              <a:gd name="T46" fmla="*/ 284 w 384"/>
              <a:gd name="T47" fmla="*/ 123 h 384"/>
              <a:gd name="T48" fmla="*/ 267 w 384"/>
              <a:gd name="T49" fmla="*/ 144 h 384"/>
              <a:gd name="T50" fmla="*/ 289 w 384"/>
              <a:gd name="T51" fmla="*/ 138 h 384"/>
              <a:gd name="T52" fmla="*/ 270 w 384"/>
              <a:gd name="T53" fmla="*/ 15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70" y="157"/>
                </a:moveTo>
                <a:cubicBezTo>
                  <a:pt x="270" y="159"/>
                  <a:pt x="270" y="160"/>
                  <a:pt x="270" y="162"/>
                </a:cubicBezTo>
                <a:cubicBezTo>
                  <a:pt x="270" y="212"/>
                  <a:pt x="232" y="270"/>
                  <a:pt x="162" y="270"/>
                </a:cubicBezTo>
                <a:cubicBezTo>
                  <a:pt x="141" y="270"/>
                  <a:pt x="121" y="263"/>
                  <a:pt x="104" y="253"/>
                </a:cubicBezTo>
                <a:cubicBezTo>
                  <a:pt x="107" y="253"/>
                  <a:pt x="110" y="253"/>
                  <a:pt x="113" y="253"/>
                </a:cubicBezTo>
                <a:cubicBezTo>
                  <a:pt x="131" y="253"/>
                  <a:pt x="147" y="247"/>
                  <a:pt x="160" y="237"/>
                </a:cubicBezTo>
                <a:cubicBezTo>
                  <a:pt x="144" y="237"/>
                  <a:pt x="130" y="226"/>
                  <a:pt x="125" y="211"/>
                </a:cubicBezTo>
                <a:cubicBezTo>
                  <a:pt x="127" y="211"/>
                  <a:pt x="130" y="211"/>
                  <a:pt x="132" y="211"/>
                </a:cubicBezTo>
                <a:cubicBezTo>
                  <a:pt x="136" y="211"/>
                  <a:pt x="139" y="211"/>
                  <a:pt x="142" y="210"/>
                </a:cubicBezTo>
                <a:cubicBezTo>
                  <a:pt x="125" y="207"/>
                  <a:pt x="112" y="191"/>
                  <a:pt x="112" y="173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7" y="175"/>
                  <a:pt x="123" y="177"/>
                  <a:pt x="129" y="177"/>
                </a:cubicBezTo>
                <a:cubicBezTo>
                  <a:pt x="119" y="171"/>
                  <a:pt x="112" y="159"/>
                  <a:pt x="112" y="146"/>
                </a:cubicBezTo>
                <a:cubicBezTo>
                  <a:pt x="112" y="139"/>
                  <a:pt x="114" y="132"/>
                  <a:pt x="117" y="127"/>
                </a:cubicBezTo>
                <a:cubicBezTo>
                  <a:pt x="136" y="150"/>
                  <a:pt x="164" y="165"/>
                  <a:pt x="195" y="166"/>
                </a:cubicBezTo>
                <a:cubicBezTo>
                  <a:pt x="194" y="164"/>
                  <a:pt x="194" y="161"/>
                  <a:pt x="194" y="158"/>
                </a:cubicBezTo>
                <a:cubicBezTo>
                  <a:pt x="194" y="137"/>
                  <a:pt x="211" y="120"/>
                  <a:pt x="232" y="120"/>
                </a:cubicBezTo>
                <a:cubicBezTo>
                  <a:pt x="243" y="120"/>
                  <a:pt x="253" y="124"/>
                  <a:pt x="260" y="132"/>
                </a:cubicBezTo>
                <a:cubicBezTo>
                  <a:pt x="268" y="130"/>
                  <a:pt x="276" y="127"/>
                  <a:pt x="284" y="123"/>
                </a:cubicBezTo>
                <a:cubicBezTo>
                  <a:pt x="281" y="131"/>
                  <a:pt x="275" y="139"/>
                  <a:pt x="267" y="144"/>
                </a:cubicBezTo>
                <a:cubicBezTo>
                  <a:pt x="275" y="143"/>
                  <a:pt x="282" y="141"/>
                  <a:pt x="289" y="138"/>
                </a:cubicBezTo>
                <a:cubicBezTo>
                  <a:pt x="284" y="145"/>
                  <a:pt x="277" y="152"/>
                  <a:pt x="270" y="1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5" name="Freeform 295"/>
          <p:cNvSpPr>
            <a:spLocks noEditPoints="1"/>
          </p:cNvSpPr>
          <p:nvPr/>
        </p:nvSpPr>
        <p:spPr bwMode="auto">
          <a:xfrm>
            <a:off x="1673536" y="2709610"/>
            <a:ext cx="324000" cy="324000"/>
          </a:xfrm>
          <a:custGeom>
            <a:avLst/>
            <a:gdLst>
              <a:gd name="T0" fmla="*/ 235 w 384"/>
              <a:gd name="T1" fmla="*/ 189 h 384"/>
              <a:gd name="T2" fmla="*/ 218 w 384"/>
              <a:gd name="T3" fmla="*/ 181 h 384"/>
              <a:gd name="T4" fmla="*/ 197 w 384"/>
              <a:gd name="T5" fmla="*/ 175 h 384"/>
              <a:gd name="T6" fmla="*/ 183 w 384"/>
              <a:gd name="T7" fmla="*/ 172 h 384"/>
              <a:gd name="T8" fmla="*/ 175 w 384"/>
              <a:gd name="T9" fmla="*/ 169 h 384"/>
              <a:gd name="T10" fmla="*/ 169 w 384"/>
              <a:gd name="T11" fmla="*/ 164 h 384"/>
              <a:gd name="T12" fmla="*/ 167 w 384"/>
              <a:gd name="T13" fmla="*/ 158 h 384"/>
              <a:gd name="T14" fmla="*/ 173 w 384"/>
              <a:gd name="T15" fmla="*/ 148 h 384"/>
              <a:gd name="T16" fmla="*/ 190 w 384"/>
              <a:gd name="T17" fmla="*/ 144 h 384"/>
              <a:gd name="T18" fmla="*/ 207 w 384"/>
              <a:gd name="T19" fmla="*/ 148 h 384"/>
              <a:gd name="T20" fmla="*/ 216 w 384"/>
              <a:gd name="T21" fmla="*/ 159 h 384"/>
              <a:gd name="T22" fmla="*/ 221 w 384"/>
              <a:gd name="T23" fmla="*/ 167 h 384"/>
              <a:gd name="T24" fmla="*/ 230 w 384"/>
              <a:gd name="T25" fmla="*/ 170 h 384"/>
              <a:gd name="T26" fmla="*/ 240 w 384"/>
              <a:gd name="T27" fmla="*/ 166 h 384"/>
              <a:gd name="T28" fmla="*/ 244 w 384"/>
              <a:gd name="T29" fmla="*/ 156 h 384"/>
              <a:gd name="T30" fmla="*/ 241 w 384"/>
              <a:gd name="T31" fmla="*/ 144 h 384"/>
              <a:gd name="T32" fmla="*/ 231 w 384"/>
              <a:gd name="T33" fmla="*/ 133 h 384"/>
              <a:gd name="T34" fmla="*/ 215 w 384"/>
              <a:gd name="T35" fmla="*/ 125 h 384"/>
              <a:gd name="T36" fmla="*/ 192 w 384"/>
              <a:gd name="T37" fmla="*/ 122 h 384"/>
              <a:gd name="T38" fmla="*/ 163 w 384"/>
              <a:gd name="T39" fmla="*/ 127 h 384"/>
              <a:gd name="T40" fmla="*/ 144 w 384"/>
              <a:gd name="T41" fmla="*/ 140 h 384"/>
              <a:gd name="T42" fmla="*/ 138 w 384"/>
              <a:gd name="T43" fmla="*/ 161 h 384"/>
              <a:gd name="T44" fmla="*/ 144 w 384"/>
              <a:gd name="T45" fmla="*/ 181 h 384"/>
              <a:gd name="T46" fmla="*/ 161 w 384"/>
              <a:gd name="T47" fmla="*/ 194 h 384"/>
              <a:gd name="T48" fmla="*/ 187 w 384"/>
              <a:gd name="T49" fmla="*/ 202 h 384"/>
              <a:gd name="T50" fmla="*/ 205 w 384"/>
              <a:gd name="T51" fmla="*/ 206 h 384"/>
              <a:gd name="T52" fmla="*/ 215 w 384"/>
              <a:gd name="T53" fmla="*/ 212 h 384"/>
              <a:gd name="T54" fmla="*/ 219 w 384"/>
              <a:gd name="T55" fmla="*/ 222 h 384"/>
              <a:gd name="T56" fmla="*/ 212 w 384"/>
              <a:gd name="T57" fmla="*/ 234 h 384"/>
              <a:gd name="T58" fmla="*/ 192 w 384"/>
              <a:gd name="T59" fmla="*/ 240 h 384"/>
              <a:gd name="T60" fmla="*/ 178 w 384"/>
              <a:gd name="T61" fmla="*/ 237 h 384"/>
              <a:gd name="T62" fmla="*/ 169 w 384"/>
              <a:gd name="T63" fmla="*/ 230 h 384"/>
              <a:gd name="T64" fmla="*/ 164 w 384"/>
              <a:gd name="T65" fmla="*/ 220 h 384"/>
              <a:gd name="T66" fmla="*/ 158 w 384"/>
              <a:gd name="T67" fmla="*/ 211 h 384"/>
              <a:gd name="T68" fmla="*/ 149 w 384"/>
              <a:gd name="T69" fmla="*/ 208 h 384"/>
              <a:gd name="T70" fmla="*/ 139 w 384"/>
              <a:gd name="T71" fmla="*/ 212 h 384"/>
              <a:gd name="T72" fmla="*/ 135 w 384"/>
              <a:gd name="T73" fmla="*/ 222 h 384"/>
              <a:gd name="T74" fmla="*/ 141 w 384"/>
              <a:gd name="T75" fmla="*/ 240 h 384"/>
              <a:gd name="T76" fmla="*/ 157 w 384"/>
              <a:gd name="T77" fmla="*/ 255 h 384"/>
              <a:gd name="T78" fmla="*/ 193 w 384"/>
              <a:gd name="T79" fmla="*/ 263 h 384"/>
              <a:gd name="T80" fmla="*/ 223 w 384"/>
              <a:gd name="T81" fmla="*/ 257 h 384"/>
              <a:gd name="T82" fmla="*/ 243 w 384"/>
              <a:gd name="T83" fmla="*/ 241 h 384"/>
              <a:gd name="T84" fmla="*/ 250 w 384"/>
              <a:gd name="T85" fmla="*/ 219 h 384"/>
              <a:gd name="T86" fmla="*/ 246 w 384"/>
              <a:gd name="T87" fmla="*/ 201 h 384"/>
              <a:gd name="T88" fmla="*/ 235 w 384"/>
              <a:gd name="T89" fmla="*/ 189 h 384"/>
              <a:gd name="T90" fmla="*/ 192 w 384"/>
              <a:gd name="T91" fmla="*/ 0 h 384"/>
              <a:gd name="T92" fmla="*/ 0 w 384"/>
              <a:gd name="T93" fmla="*/ 192 h 384"/>
              <a:gd name="T94" fmla="*/ 192 w 384"/>
              <a:gd name="T95" fmla="*/ 384 h 384"/>
              <a:gd name="T96" fmla="*/ 384 w 384"/>
              <a:gd name="T97" fmla="*/ 192 h 384"/>
              <a:gd name="T98" fmla="*/ 192 w 384"/>
              <a:gd name="T99" fmla="*/ 0 h 384"/>
              <a:gd name="T100" fmla="*/ 238 w 384"/>
              <a:gd name="T101" fmla="*/ 299 h 384"/>
              <a:gd name="T102" fmla="*/ 211 w 384"/>
              <a:gd name="T103" fmla="*/ 292 h 384"/>
              <a:gd name="T104" fmla="*/ 193 w 384"/>
              <a:gd name="T105" fmla="*/ 294 h 384"/>
              <a:gd name="T106" fmla="*/ 95 w 384"/>
              <a:gd name="T107" fmla="*/ 193 h 384"/>
              <a:gd name="T108" fmla="*/ 97 w 384"/>
              <a:gd name="T109" fmla="*/ 173 h 384"/>
              <a:gd name="T110" fmla="*/ 89 w 384"/>
              <a:gd name="T111" fmla="*/ 143 h 384"/>
              <a:gd name="T112" fmla="*/ 146 w 384"/>
              <a:gd name="T113" fmla="*/ 84 h 384"/>
              <a:gd name="T114" fmla="*/ 176 w 384"/>
              <a:gd name="T115" fmla="*/ 93 h 384"/>
              <a:gd name="T116" fmla="*/ 193 w 384"/>
              <a:gd name="T117" fmla="*/ 92 h 384"/>
              <a:gd name="T118" fmla="*/ 291 w 384"/>
              <a:gd name="T119" fmla="*/ 193 h 384"/>
              <a:gd name="T120" fmla="*/ 289 w 384"/>
              <a:gd name="T121" fmla="*/ 215 h 384"/>
              <a:gd name="T122" fmla="*/ 295 w 384"/>
              <a:gd name="T123" fmla="*/ 241 h 384"/>
              <a:gd name="T124" fmla="*/ 238 w 384"/>
              <a:gd name="T125" fmla="*/ 29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4" h="384">
                <a:moveTo>
                  <a:pt x="235" y="189"/>
                </a:moveTo>
                <a:cubicBezTo>
                  <a:pt x="230" y="186"/>
                  <a:pt x="225" y="183"/>
                  <a:pt x="218" y="181"/>
                </a:cubicBezTo>
                <a:cubicBezTo>
                  <a:pt x="212" y="179"/>
                  <a:pt x="204" y="177"/>
                  <a:pt x="197" y="175"/>
                </a:cubicBezTo>
                <a:cubicBezTo>
                  <a:pt x="190" y="174"/>
                  <a:pt x="186" y="173"/>
                  <a:pt x="183" y="172"/>
                </a:cubicBezTo>
                <a:cubicBezTo>
                  <a:pt x="180" y="171"/>
                  <a:pt x="178" y="170"/>
                  <a:pt x="175" y="169"/>
                </a:cubicBezTo>
                <a:cubicBezTo>
                  <a:pt x="173" y="167"/>
                  <a:pt x="171" y="166"/>
                  <a:pt x="169" y="164"/>
                </a:cubicBezTo>
                <a:cubicBezTo>
                  <a:pt x="168" y="162"/>
                  <a:pt x="167" y="160"/>
                  <a:pt x="167" y="158"/>
                </a:cubicBezTo>
                <a:cubicBezTo>
                  <a:pt x="167" y="154"/>
                  <a:pt x="169" y="151"/>
                  <a:pt x="173" y="148"/>
                </a:cubicBezTo>
                <a:cubicBezTo>
                  <a:pt x="178" y="146"/>
                  <a:pt x="183" y="144"/>
                  <a:pt x="190" y="144"/>
                </a:cubicBezTo>
                <a:cubicBezTo>
                  <a:pt x="198" y="144"/>
                  <a:pt x="203" y="145"/>
                  <a:pt x="207" y="148"/>
                </a:cubicBezTo>
                <a:cubicBezTo>
                  <a:pt x="210" y="151"/>
                  <a:pt x="213" y="154"/>
                  <a:pt x="216" y="159"/>
                </a:cubicBezTo>
                <a:cubicBezTo>
                  <a:pt x="218" y="163"/>
                  <a:pt x="220" y="166"/>
                  <a:pt x="221" y="167"/>
                </a:cubicBezTo>
                <a:cubicBezTo>
                  <a:pt x="223" y="169"/>
                  <a:pt x="226" y="170"/>
                  <a:pt x="230" y="170"/>
                </a:cubicBezTo>
                <a:cubicBezTo>
                  <a:pt x="234" y="170"/>
                  <a:pt x="237" y="169"/>
                  <a:pt x="240" y="166"/>
                </a:cubicBezTo>
                <a:cubicBezTo>
                  <a:pt x="243" y="163"/>
                  <a:pt x="244" y="160"/>
                  <a:pt x="244" y="156"/>
                </a:cubicBezTo>
                <a:cubicBezTo>
                  <a:pt x="244" y="152"/>
                  <a:pt x="243" y="148"/>
                  <a:pt x="241" y="144"/>
                </a:cubicBezTo>
                <a:cubicBezTo>
                  <a:pt x="239" y="140"/>
                  <a:pt x="236" y="137"/>
                  <a:pt x="231" y="133"/>
                </a:cubicBezTo>
                <a:cubicBezTo>
                  <a:pt x="227" y="130"/>
                  <a:pt x="222" y="127"/>
                  <a:pt x="215" y="125"/>
                </a:cubicBezTo>
                <a:cubicBezTo>
                  <a:pt x="209" y="123"/>
                  <a:pt x="201" y="122"/>
                  <a:pt x="192" y="122"/>
                </a:cubicBezTo>
                <a:cubicBezTo>
                  <a:pt x="181" y="122"/>
                  <a:pt x="172" y="123"/>
                  <a:pt x="163" y="127"/>
                </a:cubicBezTo>
                <a:cubicBezTo>
                  <a:pt x="155" y="130"/>
                  <a:pt x="149" y="134"/>
                  <a:pt x="144" y="140"/>
                </a:cubicBezTo>
                <a:cubicBezTo>
                  <a:pt x="140" y="146"/>
                  <a:pt x="138" y="153"/>
                  <a:pt x="138" y="161"/>
                </a:cubicBezTo>
                <a:cubicBezTo>
                  <a:pt x="138" y="169"/>
                  <a:pt x="140" y="175"/>
                  <a:pt x="144" y="181"/>
                </a:cubicBezTo>
                <a:cubicBezTo>
                  <a:pt x="148" y="186"/>
                  <a:pt x="154" y="191"/>
                  <a:pt x="161" y="194"/>
                </a:cubicBezTo>
                <a:cubicBezTo>
                  <a:pt x="168" y="197"/>
                  <a:pt x="176" y="199"/>
                  <a:pt x="187" y="202"/>
                </a:cubicBezTo>
                <a:cubicBezTo>
                  <a:pt x="194" y="203"/>
                  <a:pt x="200" y="205"/>
                  <a:pt x="205" y="206"/>
                </a:cubicBezTo>
                <a:cubicBezTo>
                  <a:pt x="209" y="208"/>
                  <a:pt x="212" y="210"/>
                  <a:pt x="215" y="212"/>
                </a:cubicBezTo>
                <a:cubicBezTo>
                  <a:pt x="218" y="215"/>
                  <a:pt x="219" y="218"/>
                  <a:pt x="219" y="222"/>
                </a:cubicBezTo>
                <a:cubicBezTo>
                  <a:pt x="219" y="227"/>
                  <a:pt x="217" y="231"/>
                  <a:pt x="212" y="234"/>
                </a:cubicBezTo>
                <a:cubicBezTo>
                  <a:pt x="207" y="238"/>
                  <a:pt x="200" y="240"/>
                  <a:pt x="192" y="240"/>
                </a:cubicBezTo>
                <a:cubicBezTo>
                  <a:pt x="186" y="240"/>
                  <a:pt x="181" y="239"/>
                  <a:pt x="178" y="237"/>
                </a:cubicBezTo>
                <a:cubicBezTo>
                  <a:pt x="174" y="235"/>
                  <a:pt x="171" y="233"/>
                  <a:pt x="169" y="230"/>
                </a:cubicBezTo>
                <a:cubicBezTo>
                  <a:pt x="167" y="228"/>
                  <a:pt x="165" y="224"/>
                  <a:pt x="164" y="220"/>
                </a:cubicBezTo>
                <a:cubicBezTo>
                  <a:pt x="162" y="216"/>
                  <a:pt x="160" y="213"/>
                  <a:pt x="158" y="211"/>
                </a:cubicBezTo>
                <a:cubicBezTo>
                  <a:pt x="156" y="209"/>
                  <a:pt x="153" y="208"/>
                  <a:pt x="149" y="208"/>
                </a:cubicBezTo>
                <a:cubicBezTo>
                  <a:pt x="145" y="208"/>
                  <a:pt x="142" y="210"/>
                  <a:pt x="139" y="212"/>
                </a:cubicBezTo>
                <a:cubicBezTo>
                  <a:pt x="136" y="215"/>
                  <a:pt x="135" y="218"/>
                  <a:pt x="135" y="222"/>
                </a:cubicBezTo>
                <a:cubicBezTo>
                  <a:pt x="135" y="228"/>
                  <a:pt x="137" y="234"/>
                  <a:pt x="141" y="240"/>
                </a:cubicBezTo>
                <a:cubicBezTo>
                  <a:pt x="145" y="246"/>
                  <a:pt x="151" y="251"/>
                  <a:pt x="157" y="255"/>
                </a:cubicBezTo>
                <a:cubicBezTo>
                  <a:pt x="167" y="260"/>
                  <a:pt x="178" y="263"/>
                  <a:pt x="193" y="263"/>
                </a:cubicBezTo>
                <a:cubicBezTo>
                  <a:pt x="204" y="263"/>
                  <a:pt x="215" y="261"/>
                  <a:pt x="223" y="257"/>
                </a:cubicBezTo>
                <a:cubicBezTo>
                  <a:pt x="232" y="253"/>
                  <a:pt x="239" y="248"/>
                  <a:pt x="243" y="241"/>
                </a:cubicBezTo>
                <a:cubicBezTo>
                  <a:pt x="248" y="235"/>
                  <a:pt x="250" y="227"/>
                  <a:pt x="250" y="219"/>
                </a:cubicBezTo>
                <a:cubicBezTo>
                  <a:pt x="250" y="212"/>
                  <a:pt x="249" y="206"/>
                  <a:pt x="246" y="201"/>
                </a:cubicBezTo>
                <a:cubicBezTo>
                  <a:pt x="243" y="196"/>
                  <a:pt x="240" y="192"/>
                  <a:pt x="235" y="189"/>
                </a:cubicBezTo>
                <a:close/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38" y="299"/>
                </a:moveTo>
                <a:cubicBezTo>
                  <a:pt x="228" y="299"/>
                  <a:pt x="219" y="297"/>
                  <a:pt x="211" y="292"/>
                </a:cubicBezTo>
                <a:cubicBezTo>
                  <a:pt x="205" y="294"/>
                  <a:pt x="199" y="294"/>
                  <a:pt x="193" y="294"/>
                </a:cubicBezTo>
                <a:cubicBezTo>
                  <a:pt x="139" y="294"/>
                  <a:pt x="95" y="249"/>
                  <a:pt x="95" y="193"/>
                </a:cubicBezTo>
                <a:cubicBezTo>
                  <a:pt x="95" y="186"/>
                  <a:pt x="95" y="179"/>
                  <a:pt x="97" y="173"/>
                </a:cubicBezTo>
                <a:cubicBezTo>
                  <a:pt x="92" y="164"/>
                  <a:pt x="89" y="154"/>
                  <a:pt x="89" y="143"/>
                </a:cubicBezTo>
                <a:cubicBezTo>
                  <a:pt x="89" y="111"/>
                  <a:pt x="114" y="84"/>
                  <a:pt x="146" y="84"/>
                </a:cubicBezTo>
                <a:cubicBezTo>
                  <a:pt x="157" y="84"/>
                  <a:pt x="167" y="88"/>
                  <a:pt x="176" y="93"/>
                </a:cubicBezTo>
                <a:cubicBezTo>
                  <a:pt x="181" y="92"/>
                  <a:pt x="187" y="92"/>
                  <a:pt x="193" y="92"/>
                </a:cubicBezTo>
                <a:cubicBezTo>
                  <a:pt x="247" y="92"/>
                  <a:pt x="291" y="137"/>
                  <a:pt x="291" y="193"/>
                </a:cubicBezTo>
                <a:cubicBezTo>
                  <a:pt x="291" y="200"/>
                  <a:pt x="290" y="208"/>
                  <a:pt x="289" y="215"/>
                </a:cubicBezTo>
                <a:cubicBezTo>
                  <a:pt x="293" y="223"/>
                  <a:pt x="295" y="231"/>
                  <a:pt x="295" y="241"/>
                </a:cubicBezTo>
                <a:cubicBezTo>
                  <a:pt x="295" y="273"/>
                  <a:pt x="269" y="299"/>
                  <a:pt x="238" y="2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6" name="Shape 2"/>
          <p:cNvSpPr/>
          <p:nvPr/>
        </p:nvSpPr>
        <p:spPr>
          <a:xfrm>
            <a:off x="-1" y="1"/>
            <a:ext cx="9143999" cy="2580330"/>
          </a:xfrm>
          <a:prstGeom prst="rect">
            <a:avLst/>
          </a:prstGeom>
          <a:solidFill>
            <a:srgbClr val="232D75">
              <a:alpha val="60000"/>
            </a:srgbClr>
          </a:solidFill>
          <a:ln w="25400">
            <a:noFill/>
            <a:miter lim="400000"/>
          </a:ln>
          <a:effectLst/>
        </p:spPr>
        <p:txBody>
          <a:bodyPr lIns="0" tIns="0" rIns="0" bIns="0" anchor="ctr"/>
          <a:lstStyle/>
          <a:p>
            <a:pPr lvl="0"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/>
          </a:p>
        </p:txBody>
      </p:sp>
      <p:pic>
        <p:nvPicPr>
          <p:cNvPr id="67" name="Immagin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04" y="3034671"/>
            <a:ext cx="4038604" cy="1986816"/>
          </a:xfrm>
          <a:prstGeom prst="rect">
            <a:avLst/>
          </a:prstGeom>
        </p:spPr>
      </p:pic>
      <p:sp>
        <p:nvSpPr>
          <p:cNvPr id="69" name="Segnaposto contenuto 30"/>
          <p:cNvSpPr txBox="1">
            <a:spLocks/>
          </p:cNvSpPr>
          <p:nvPr/>
        </p:nvSpPr>
        <p:spPr>
          <a:xfrm>
            <a:off x="250823" y="1340877"/>
            <a:ext cx="493435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  <a:tabLst>
                <a:tab pos="108000" algn="l"/>
                <a:tab pos="144000" algn="l"/>
                <a:tab pos="176400" algn="l"/>
              </a:tabLst>
              <a:defRPr lang="en-US" sz="1400" kern="1200" baseline="0">
                <a:solidFill>
                  <a:schemeClr val="accent2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623888" indent="-239713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08000" algn="l"/>
                <a:tab pos="144000" algn="l"/>
                <a:tab pos="176400" algn="l"/>
              </a:tabLst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2pPr>
            <a:lvl3pPr marL="989013" indent="-204788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108000" algn="l"/>
                <a:tab pos="144000" algn="l"/>
                <a:tab pos="176400" algn="l"/>
              </a:tabLst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3pPr>
            <a:lvl4pPr marL="16002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76213" algn="l"/>
              </a:tabLst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4pPr>
            <a:lvl5pPr marL="20574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tabLst>
                <a:tab pos="176213" algn="l"/>
              </a:tabLst>
              <a:defRPr lang="it-IT" sz="1200" kern="1200" baseline="0" dirty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 smtClean="0">
                <a:solidFill>
                  <a:schemeClr val="bg1"/>
                </a:solidFill>
              </a:rPr>
              <a:t>RESEARCHER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70" name="Segnaposto contenuto 30"/>
          <p:cNvSpPr txBox="1">
            <a:spLocks/>
          </p:cNvSpPr>
          <p:nvPr/>
        </p:nvSpPr>
        <p:spPr>
          <a:xfrm>
            <a:off x="250823" y="1609079"/>
            <a:ext cx="493435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  <a:tabLst>
                <a:tab pos="108000" algn="l"/>
                <a:tab pos="144000" algn="l"/>
                <a:tab pos="176400" algn="l"/>
              </a:tabLst>
              <a:defRPr lang="en-US" sz="1400" kern="1200" baseline="0">
                <a:solidFill>
                  <a:schemeClr val="accent2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623888" indent="-239713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08000" algn="l"/>
                <a:tab pos="144000" algn="l"/>
                <a:tab pos="176400" algn="l"/>
              </a:tabLst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2pPr>
            <a:lvl3pPr marL="989013" indent="-204788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108000" algn="l"/>
                <a:tab pos="144000" algn="l"/>
                <a:tab pos="176400" algn="l"/>
              </a:tabLst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3pPr>
            <a:lvl4pPr marL="16002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76213" algn="l"/>
              </a:tabLst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4pPr>
            <a:lvl5pPr marL="20574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tabLst>
                <a:tab pos="176213" algn="l"/>
              </a:tabLst>
              <a:defRPr lang="it-IT" sz="1200" kern="1200" baseline="0" dirty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 smtClean="0">
                <a:solidFill>
                  <a:schemeClr val="bg1"/>
                </a:solidFill>
              </a:rPr>
              <a:t>UNIVERSITY GRENOBLE ALPES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72" name="Segnaposto contenuto 30"/>
          <p:cNvSpPr txBox="1">
            <a:spLocks/>
          </p:cNvSpPr>
          <p:nvPr/>
        </p:nvSpPr>
        <p:spPr>
          <a:xfrm>
            <a:off x="250823" y="2145482"/>
            <a:ext cx="493435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  <a:tabLst>
                <a:tab pos="108000" algn="l"/>
                <a:tab pos="144000" algn="l"/>
                <a:tab pos="176400" algn="l"/>
              </a:tabLst>
              <a:defRPr lang="en-US" sz="1400" kern="1200" baseline="0">
                <a:solidFill>
                  <a:schemeClr val="accent2"/>
                </a:solidFill>
                <a:latin typeface="+mj-lt"/>
                <a:ea typeface="+mn-ea"/>
                <a:cs typeface="Clear Sans" panose="020B0503030202020304" pitchFamily="34" charset="0"/>
              </a:defRPr>
            </a:lvl1pPr>
            <a:lvl2pPr marL="623888" indent="-239713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08000" algn="l"/>
                <a:tab pos="144000" algn="l"/>
                <a:tab pos="176400" algn="l"/>
              </a:tabLst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2pPr>
            <a:lvl3pPr marL="989013" indent="-204788" algn="l" defTabSz="5400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108000" algn="l"/>
                <a:tab pos="144000" algn="l"/>
                <a:tab pos="176400" algn="l"/>
              </a:tabLst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3pPr>
            <a:lvl4pPr marL="16002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tabLst>
                <a:tab pos="176213" algn="l"/>
              </a:tabLst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4pPr>
            <a:lvl5pPr marL="2057400" indent="-3600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tabLst>
                <a:tab pos="176213" algn="l"/>
              </a:tabLst>
              <a:defRPr lang="it-IT" sz="1200" kern="1200" baseline="0" dirty="0">
                <a:solidFill>
                  <a:schemeClr val="tx1"/>
                </a:solidFill>
                <a:latin typeface="+mn-lt"/>
                <a:ea typeface="+mn-ea"/>
                <a:cs typeface="Clear Sans" panose="020B05030302020203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 smtClean="0">
                <a:solidFill>
                  <a:schemeClr val="bg1"/>
                </a:solidFill>
              </a:rPr>
              <a:t>Salim.Chehida@univ-grenoble-alpes.fr</a:t>
            </a:r>
            <a:endParaRPr lang="it-IT" sz="1200" dirty="0">
              <a:solidFill>
                <a:schemeClr val="bg1"/>
              </a:solidFill>
            </a:endParaRPr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3" y="4091781"/>
            <a:ext cx="371038" cy="302502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8" y="4088455"/>
            <a:ext cx="487680" cy="309154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55" y="4101367"/>
            <a:ext cx="1087724" cy="28333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36" y="4123801"/>
            <a:ext cx="730089" cy="238463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82" y="4083444"/>
            <a:ext cx="452926" cy="319176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34496" r="14375" b="33020"/>
          <a:stretch/>
        </p:blipFill>
        <p:spPr>
          <a:xfrm>
            <a:off x="3854065" y="4159212"/>
            <a:ext cx="868680" cy="167640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4" y="4601499"/>
            <a:ext cx="666218" cy="209124"/>
          </a:xfrm>
          <a:prstGeom prst="rect">
            <a:avLst/>
          </a:prstGeom>
        </p:spPr>
      </p:pic>
      <p:pic>
        <p:nvPicPr>
          <p:cNvPr id="81" name="Immagine 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08" y="4600658"/>
            <a:ext cx="594358" cy="210806"/>
          </a:xfrm>
          <a:prstGeom prst="rect">
            <a:avLst/>
          </a:prstGeom>
        </p:spPr>
      </p:pic>
      <p:pic>
        <p:nvPicPr>
          <p:cNvPr id="82" name="Immagine 8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30" y="4563398"/>
            <a:ext cx="770315" cy="285326"/>
          </a:xfrm>
          <a:prstGeom prst="rect">
            <a:avLst/>
          </a:prstGeom>
        </p:spPr>
      </p:pic>
      <p:pic>
        <p:nvPicPr>
          <p:cNvPr id="83" name="Immagine 8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05" y="4612172"/>
            <a:ext cx="1051558" cy="187778"/>
          </a:xfrm>
          <a:prstGeom prst="rect">
            <a:avLst/>
          </a:prstGeom>
        </p:spPr>
      </p:pic>
      <p:pic>
        <p:nvPicPr>
          <p:cNvPr id="84" name="Immagine 8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1" t="26677" r="9812" b="24509"/>
          <a:stretch/>
        </p:blipFill>
        <p:spPr>
          <a:xfrm>
            <a:off x="3866189" y="4583018"/>
            <a:ext cx="792946" cy="246086"/>
          </a:xfrm>
          <a:prstGeom prst="rect">
            <a:avLst/>
          </a:prstGeom>
        </p:spPr>
      </p:pic>
      <p:pic>
        <p:nvPicPr>
          <p:cNvPr id="85" name="Immagine 8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2" y="3210747"/>
            <a:ext cx="364729" cy="243256"/>
          </a:xfrm>
          <a:prstGeom prst="rect">
            <a:avLst/>
          </a:prstGeom>
        </p:spPr>
      </p:pic>
      <p:sp>
        <p:nvSpPr>
          <p:cNvPr id="86" name="AutoShape 4"/>
          <p:cNvSpPr>
            <a:spLocks/>
          </p:cNvSpPr>
          <p:nvPr/>
        </p:nvSpPr>
        <p:spPr bwMode="auto">
          <a:xfrm>
            <a:off x="204230" y="2660260"/>
            <a:ext cx="422306" cy="422700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87" name="AutoShape 4"/>
          <p:cNvSpPr>
            <a:spLocks/>
          </p:cNvSpPr>
          <p:nvPr/>
        </p:nvSpPr>
        <p:spPr bwMode="auto">
          <a:xfrm>
            <a:off x="674729" y="2660260"/>
            <a:ext cx="422306" cy="422700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89" name="AutoShape 4"/>
          <p:cNvSpPr>
            <a:spLocks/>
          </p:cNvSpPr>
          <p:nvPr/>
        </p:nvSpPr>
        <p:spPr bwMode="auto">
          <a:xfrm>
            <a:off x="1154740" y="2660260"/>
            <a:ext cx="422306" cy="422700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90" name="AutoShape 4"/>
          <p:cNvSpPr>
            <a:spLocks/>
          </p:cNvSpPr>
          <p:nvPr/>
        </p:nvSpPr>
        <p:spPr bwMode="auto">
          <a:xfrm>
            <a:off x="1624383" y="2660260"/>
            <a:ext cx="422306" cy="422700"/>
          </a:xfrm>
          <a:custGeom>
            <a:avLst/>
            <a:gdLst>
              <a:gd name="T0" fmla="*/ 850063 w 19679"/>
              <a:gd name="T1" fmla="*/ 933962 h 19679"/>
              <a:gd name="T2" fmla="*/ 850063 w 19679"/>
              <a:gd name="T3" fmla="*/ 933962 h 19679"/>
              <a:gd name="T4" fmla="*/ 850063 w 19679"/>
              <a:gd name="T5" fmla="*/ 933962 h 19679"/>
              <a:gd name="T6" fmla="*/ 850063 w 19679"/>
              <a:gd name="T7" fmla="*/ 933962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endParaRPr lang="id-ID" sz="338">
              <a:solidFill>
                <a:schemeClr val="tx2"/>
              </a:solidFill>
            </a:endParaRPr>
          </a:p>
        </p:txBody>
      </p:sp>
      <p:sp>
        <p:nvSpPr>
          <p:cNvPr id="50" name="Titolo 28"/>
          <p:cNvSpPr txBox="1">
            <a:spLocks/>
          </p:cNvSpPr>
          <p:nvPr/>
        </p:nvSpPr>
        <p:spPr>
          <a:xfrm>
            <a:off x="250825" y="209633"/>
            <a:ext cx="8642350" cy="4924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it-IT" sz="3200" b="1" kern="1200" cap="all" baseline="0">
                <a:solidFill>
                  <a:schemeClr val="accent2"/>
                </a:solidFill>
                <a:latin typeface="+mj-lt"/>
                <a:ea typeface="+mj-ea"/>
                <a:cs typeface="Clear Sans Medium" panose="020B0603030202020304" pitchFamily="34" charset="0"/>
              </a:defRPr>
            </a:lvl1pPr>
          </a:lstStyle>
          <a:p>
            <a:r>
              <a:rPr lang="it-IT" dirty="0" err="1">
                <a:solidFill>
                  <a:schemeClr val="bg1"/>
                </a:solidFill>
              </a:rPr>
              <a:t>contacts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73" name="Gruppo 72"/>
          <p:cNvGrpSpPr/>
          <p:nvPr/>
        </p:nvGrpSpPr>
        <p:grpSpPr>
          <a:xfrm>
            <a:off x="6477001" y="2493919"/>
            <a:ext cx="578702" cy="171467"/>
            <a:chOff x="0" y="4920712"/>
            <a:chExt cx="234016" cy="69338"/>
          </a:xfrm>
        </p:grpSpPr>
        <p:sp>
          <p:nvSpPr>
            <p:cNvPr id="74" name="Ovale 73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6" name="Ovale 75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7" name="Gruppo 76"/>
          <p:cNvGrpSpPr/>
          <p:nvPr/>
        </p:nvGrpSpPr>
        <p:grpSpPr>
          <a:xfrm>
            <a:off x="8565298" y="2493919"/>
            <a:ext cx="578702" cy="171467"/>
            <a:chOff x="0" y="4920712"/>
            <a:chExt cx="234016" cy="69338"/>
          </a:xfrm>
        </p:grpSpPr>
        <p:sp>
          <p:nvSpPr>
            <p:cNvPr id="78" name="Ovale 77"/>
            <p:cNvSpPr/>
            <p:nvPr userDrawn="1"/>
          </p:nvSpPr>
          <p:spPr>
            <a:xfrm>
              <a:off x="0" y="4920712"/>
              <a:ext cx="69338" cy="693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Ovale 78"/>
            <p:cNvSpPr/>
            <p:nvPr userDrawn="1"/>
          </p:nvSpPr>
          <p:spPr>
            <a:xfrm>
              <a:off x="82339" y="4920712"/>
              <a:ext cx="69338" cy="693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Ovale 79"/>
            <p:cNvSpPr/>
            <p:nvPr userDrawn="1"/>
          </p:nvSpPr>
          <p:spPr>
            <a:xfrm>
              <a:off x="164678" y="4920712"/>
              <a:ext cx="69338" cy="69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Segnaposto contenuto 12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1"/>
                </a:solidFill>
              </a:rPr>
              <a:t>Chehida salim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immagine 9"/>
          <p:cNvPicPr>
            <a:picLocks noGrp="1" noChangeAspect="1"/>
          </p:cNvPicPr>
          <p:nvPr>
            <p:ph type="pic" sz="quarter" idx="24"/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r="167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1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77C981-CB94-48B6-AE88-2A52CFE5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EF52E4-6A1B-410D-8F3F-50D08CD6F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1800" b="1" dirty="0">
              <a:solidFill>
                <a:srgbClr val="232D75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IN" sz="1800" b="1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Model-based </a:t>
            </a:r>
            <a:r>
              <a:rPr lang="it-IT" sz="1800" dirty="0" err="1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development</a:t>
            </a:r>
            <a:r>
              <a:rPr lang="it-IT" sz="1800" b="1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it-IT" sz="1800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sz="1800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validation of </a:t>
            </a:r>
            <a:r>
              <a:rPr lang="en-US" sz="1800" dirty="0" err="1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IoT</a:t>
            </a:r>
            <a:r>
              <a:rPr lang="en-US" sz="1800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dirty="0" smtClean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applications</a:t>
            </a:r>
          </a:p>
          <a:p>
            <a:endParaRPr lang="en-IN" sz="1800" i="1" dirty="0">
              <a:solidFill>
                <a:srgbClr val="232D75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IN" sz="1800" b="1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Distributed deployment on the Edge </a:t>
            </a:r>
            <a:r>
              <a:rPr lang="en-IN" sz="1800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of IoT Services &amp; </a:t>
            </a:r>
            <a:r>
              <a:rPr lang="en-IN" sz="1800" dirty="0" smtClean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Applications</a:t>
            </a:r>
          </a:p>
          <a:p>
            <a:endParaRPr lang="en-IN" sz="1800" i="1" dirty="0">
              <a:solidFill>
                <a:srgbClr val="232D75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IN" sz="1800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Raw </a:t>
            </a:r>
            <a:r>
              <a:rPr lang="en-IN" sz="1800" b="1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data analysis </a:t>
            </a:r>
            <a:r>
              <a:rPr lang="en-IN" sz="1800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enabling system </a:t>
            </a:r>
            <a:r>
              <a:rPr lang="en-IN" sz="1800" b="1" dirty="0" smtClean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resiliency</a:t>
            </a:r>
          </a:p>
          <a:p>
            <a:endParaRPr lang="en-IN" sz="1800" i="1" dirty="0">
              <a:solidFill>
                <a:srgbClr val="232D75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800" b="1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Ensure secure</a:t>
            </a:r>
            <a:r>
              <a:rPr lang="en-US" sz="1800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data communication and </a:t>
            </a:r>
            <a:r>
              <a:rPr lang="en-US" sz="1800" b="1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Privacy</a:t>
            </a:r>
            <a:r>
              <a:rPr lang="en-US" sz="1800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800" b="1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Control</a:t>
            </a:r>
            <a:r>
              <a:rPr lang="en-US" sz="1800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en-US" sz="1800" b="1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resource-constraint</a:t>
            </a:r>
            <a:r>
              <a:rPr lang="en-US" sz="1800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 &amp; </a:t>
            </a:r>
            <a:r>
              <a:rPr lang="en-US" sz="1800" b="1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distributed </a:t>
            </a:r>
            <a:r>
              <a:rPr lang="en-US" sz="1800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environments – </a:t>
            </a:r>
            <a:r>
              <a:rPr lang="en-US" sz="1800" i="1" dirty="0">
                <a:solidFill>
                  <a:srgbClr val="232D75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UTO3</a:t>
            </a:r>
          </a:p>
          <a:p>
            <a:endParaRPr lang="en-US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BE63422-7B98-4C2C-9472-20598B69C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BRAIN-IoT Platform - </a:t>
            </a:r>
            <a:r>
              <a:rPr lang="en-IN" sz="2400" b="1" dirty="0">
                <a:solidFill>
                  <a:srgbClr val="232D75"/>
                </a:solidFill>
                <a:cs typeface="Segoe UI Light" panose="020B0502040204020203" pitchFamily="34" charset="0"/>
              </a:rPr>
              <a:t>Main Features / Objectives</a:t>
            </a:r>
            <a:endParaRPr lang="en-US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4C637C-454B-418D-9FDB-38D23BD3DED1}"/>
              </a:ext>
            </a:extLst>
          </p:cNvPr>
          <p:cNvSpPr txBox="1"/>
          <p:nvPr/>
        </p:nvSpPr>
        <p:spPr>
          <a:xfrm>
            <a:off x="8622703" y="1303361"/>
            <a:ext cx="521297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200" b="1" dirty="0"/>
              <a:t>WP3</a:t>
            </a:r>
            <a:endParaRPr lang="en-US" sz="12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A30067-0892-4C1D-8C66-28DEE61DB0B4}"/>
              </a:ext>
            </a:extLst>
          </p:cNvPr>
          <p:cNvSpPr txBox="1"/>
          <p:nvPr/>
        </p:nvSpPr>
        <p:spPr>
          <a:xfrm>
            <a:off x="8617890" y="1932808"/>
            <a:ext cx="521297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200" b="1" dirty="0"/>
              <a:t>WP4</a:t>
            </a:r>
            <a:endParaRPr lang="en-US" sz="1200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214383D-5106-4738-BCF7-1A6B48BAD0FC}"/>
              </a:ext>
            </a:extLst>
          </p:cNvPr>
          <p:cNvSpPr txBox="1"/>
          <p:nvPr/>
        </p:nvSpPr>
        <p:spPr>
          <a:xfrm>
            <a:off x="8617889" y="2571750"/>
            <a:ext cx="521297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200" b="1" dirty="0"/>
              <a:t>WP3</a:t>
            </a:r>
            <a:endParaRPr lang="en-US" sz="12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27486FD-FE37-4740-8490-7280476B647E}"/>
              </a:ext>
            </a:extLst>
          </p:cNvPr>
          <p:cNvSpPr txBox="1"/>
          <p:nvPr/>
        </p:nvSpPr>
        <p:spPr>
          <a:xfrm>
            <a:off x="8617889" y="3615531"/>
            <a:ext cx="521297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200" b="1" dirty="0"/>
              <a:t>WP5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0786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0"/>
            <a:ext cx="9143999" cy="25657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284E537-E8AE-46E7-8AD5-31FA94BB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39" y="2843744"/>
            <a:ext cx="8408008" cy="346075"/>
          </a:xfrm>
        </p:spPr>
        <p:txBody>
          <a:bodyPr>
            <a:normAutofit fontScale="90000"/>
          </a:bodyPr>
          <a:lstStyle/>
          <a:p>
            <a:r>
              <a:rPr lang="it-IT" dirty="0"/>
              <a:t>Usage Scenarios and </a:t>
            </a:r>
            <a:r>
              <a:rPr lang="it-IT" dirty="0" smtClean="0"/>
              <a:t>Use Cases</a:t>
            </a:r>
            <a:endParaRPr lang="en-US" dirty="0"/>
          </a:p>
        </p:txBody>
      </p:sp>
      <p:sp>
        <p:nvSpPr>
          <p:cNvPr id="21" name="Ovale 2">
            <a:extLst>
              <a:ext uri="{FF2B5EF4-FFF2-40B4-BE49-F238E27FC236}">
                <a16:creationId xmlns:a16="http://schemas.microsoft.com/office/drawing/2014/main" id="{E15D3D76-59BE-4976-92AB-9AC54B00DB86}"/>
              </a:ext>
            </a:extLst>
          </p:cNvPr>
          <p:cNvSpPr/>
          <p:nvPr/>
        </p:nvSpPr>
        <p:spPr>
          <a:xfrm>
            <a:off x="912434" y="656557"/>
            <a:ext cx="2589549" cy="1289288"/>
          </a:xfrm>
          <a:prstGeom prst="ellipse">
            <a:avLst/>
          </a:prstGeom>
          <a:noFill/>
          <a:ln>
            <a:prstDash val="sysDash"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4002833"/>
                      <a:gd name="connsiteY0" fmla="*/ 1021702 h 2043404"/>
                      <a:gd name="connsiteX1" fmla="*/ 2001417 w 4002833"/>
                      <a:gd name="connsiteY1" fmla="*/ 0 h 2043404"/>
                      <a:gd name="connsiteX2" fmla="*/ 4002834 w 4002833"/>
                      <a:gd name="connsiteY2" fmla="*/ 1021702 h 2043404"/>
                      <a:gd name="connsiteX3" fmla="*/ 2001417 w 4002833"/>
                      <a:gd name="connsiteY3" fmla="*/ 2043404 h 2043404"/>
                      <a:gd name="connsiteX4" fmla="*/ 0 w 4002833"/>
                      <a:gd name="connsiteY4" fmla="*/ 1021702 h 2043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2833" h="2043404" extrusionOk="0">
                        <a:moveTo>
                          <a:pt x="0" y="1021702"/>
                        </a:moveTo>
                        <a:cubicBezTo>
                          <a:pt x="-183711" y="344115"/>
                          <a:pt x="815057" y="30404"/>
                          <a:pt x="2001417" y="0"/>
                        </a:cubicBezTo>
                        <a:cubicBezTo>
                          <a:pt x="3184384" y="16340"/>
                          <a:pt x="3962416" y="458717"/>
                          <a:pt x="4002834" y="1021702"/>
                        </a:cubicBezTo>
                        <a:cubicBezTo>
                          <a:pt x="3870192" y="1715504"/>
                          <a:pt x="3069698" y="2248305"/>
                          <a:pt x="2001417" y="2043404"/>
                        </a:cubicBezTo>
                        <a:cubicBezTo>
                          <a:pt x="801429" y="1991626"/>
                          <a:pt x="112318" y="1639638"/>
                          <a:pt x="0" y="102170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ángulo 108">
            <a:extLst>
              <a:ext uri="{FF2B5EF4-FFF2-40B4-BE49-F238E27FC236}">
                <a16:creationId xmlns:a16="http://schemas.microsoft.com/office/drawing/2014/main" id="{7F79C7AE-73FE-4917-80D6-EF05F17501C6}"/>
              </a:ext>
            </a:extLst>
          </p:cNvPr>
          <p:cNvSpPr/>
          <p:nvPr/>
        </p:nvSpPr>
        <p:spPr>
          <a:xfrm>
            <a:off x="190099" y="273610"/>
            <a:ext cx="1552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/>
            <a:r>
              <a:rPr lang="fr-FR" sz="1200" b="1" i="1" dirty="0">
                <a:solidFill>
                  <a:prstClr val="black"/>
                </a:solidFill>
                <a:latin typeface="Calibri" panose="020F0502020204030204"/>
              </a:rPr>
              <a:t>Critical Infrastructure</a:t>
            </a:r>
          </a:p>
          <a:p>
            <a:pPr algn="ctr" defTabSz="685783"/>
            <a:r>
              <a:rPr lang="fr-FR" sz="1200" b="1" i="1" dirty="0">
                <a:solidFill>
                  <a:prstClr val="black"/>
                </a:solidFill>
                <a:latin typeface="Calibri" panose="020F0502020204030204"/>
              </a:rPr>
              <a:t>Scenario</a:t>
            </a:r>
          </a:p>
        </p:txBody>
      </p:sp>
      <p:sp>
        <p:nvSpPr>
          <p:cNvPr id="23" name="Ovale 20">
            <a:extLst>
              <a:ext uri="{FF2B5EF4-FFF2-40B4-BE49-F238E27FC236}">
                <a16:creationId xmlns:a16="http://schemas.microsoft.com/office/drawing/2014/main" id="{A9A97EEB-B5A1-436D-9823-CCABAB57D29B}"/>
              </a:ext>
            </a:extLst>
          </p:cNvPr>
          <p:cNvSpPr/>
          <p:nvPr/>
        </p:nvSpPr>
        <p:spPr>
          <a:xfrm>
            <a:off x="4208716" y="626632"/>
            <a:ext cx="2589549" cy="1289288"/>
          </a:xfrm>
          <a:prstGeom prst="ellipse">
            <a:avLst/>
          </a:prstGeom>
          <a:noFill/>
          <a:ln>
            <a:prstDash val="sysDash"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4002833"/>
                      <a:gd name="connsiteY0" fmla="*/ 1021702 h 2043404"/>
                      <a:gd name="connsiteX1" fmla="*/ 2001417 w 4002833"/>
                      <a:gd name="connsiteY1" fmla="*/ 0 h 2043404"/>
                      <a:gd name="connsiteX2" fmla="*/ 4002834 w 4002833"/>
                      <a:gd name="connsiteY2" fmla="*/ 1021702 h 2043404"/>
                      <a:gd name="connsiteX3" fmla="*/ 2001417 w 4002833"/>
                      <a:gd name="connsiteY3" fmla="*/ 2043404 h 2043404"/>
                      <a:gd name="connsiteX4" fmla="*/ 0 w 4002833"/>
                      <a:gd name="connsiteY4" fmla="*/ 1021702 h 2043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2833" h="2043404" extrusionOk="0">
                        <a:moveTo>
                          <a:pt x="0" y="1021702"/>
                        </a:moveTo>
                        <a:cubicBezTo>
                          <a:pt x="-183711" y="344115"/>
                          <a:pt x="815057" y="30404"/>
                          <a:pt x="2001417" y="0"/>
                        </a:cubicBezTo>
                        <a:cubicBezTo>
                          <a:pt x="3184384" y="16340"/>
                          <a:pt x="3962416" y="458717"/>
                          <a:pt x="4002834" y="1021702"/>
                        </a:cubicBezTo>
                        <a:cubicBezTo>
                          <a:pt x="3870192" y="1715504"/>
                          <a:pt x="3069698" y="2248305"/>
                          <a:pt x="2001417" y="2043404"/>
                        </a:cubicBezTo>
                        <a:cubicBezTo>
                          <a:pt x="801429" y="1991626"/>
                          <a:pt x="112318" y="1639638"/>
                          <a:pt x="0" y="102170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ángulo 108">
            <a:extLst>
              <a:ext uri="{FF2B5EF4-FFF2-40B4-BE49-F238E27FC236}">
                <a16:creationId xmlns:a16="http://schemas.microsoft.com/office/drawing/2014/main" id="{8AC0CB61-59DA-479B-85EA-0AC65FD70C62}"/>
              </a:ext>
            </a:extLst>
          </p:cNvPr>
          <p:cNvSpPr/>
          <p:nvPr/>
        </p:nvSpPr>
        <p:spPr>
          <a:xfrm>
            <a:off x="5916374" y="194892"/>
            <a:ext cx="1217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/>
            <a:r>
              <a:rPr lang="fr-FR" sz="1200" b="1" i="1" dirty="0">
                <a:solidFill>
                  <a:prstClr val="black"/>
                </a:solidFill>
                <a:latin typeface="Calibri" panose="020F0502020204030204"/>
              </a:rPr>
              <a:t>Service </a:t>
            </a:r>
            <a:r>
              <a:rPr lang="fr-FR" sz="1200" b="1" i="1" dirty="0" err="1">
                <a:solidFill>
                  <a:prstClr val="black"/>
                </a:solidFill>
                <a:latin typeface="Calibri" panose="020F0502020204030204"/>
              </a:rPr>
              <a:t>Robotics</a:t>
            </a:r>
            <a:endParaRPr lang="fr-FR" sz="1200" b="1" i="1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783"/>
            <a:r>
              <a:rPr lang="fr-FR" sz="1200" b="1" i="1" dirty="0">
                <a:solidFill>
                  <a:prstClr val="black"/>
                </a:solidFill>
                <a:latin typeface="Calibri" panose="020F0502020204030204"/>
              </a:rPr>
              <a:t>Scenario</a:t>
            </a:r>
          </a:p>
        </p:txBody>
      </p:sp>
      <p:pic>
        <p:nvPicPr>
          <p:cNvPr id="25" name="Immagine 42" descr="Immagine che contiene testo, interni, scena, magazzino&#10;&#10;Descrizione generata automaticamente">
            <a:extLst>
              <a:ext uri="{FF2B5EF4-FFF2-40B4-BE49-F238E27FC236}">
                <a16:creationId xmlns:a16="http://schemas.microsoft.com/office/drawing/2014/main" id="{9E956FA0-4154-4D4E-ADC2-5BE943934A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8" t="38663" r="17526" b="4217"/>
          <a:stretch/>
        </p:blipFill>
        <p:spPr>
          <a:xfrm>
            <a:off x="4297387" y="644041"/>
            <a:ext cx="2392986" cy="12711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Rectángulo 108">
            <a:extLst>
              <a:ext uri="{FF2B5EF4-FFF2-40B4-BE49-F238E27FC236}">
                <a16:creationId xmlns:a16="http://schemas.microsoft.com/office/drawing/2014/main" id="{3E029372-68EC-4A22-9B7F-8EB12299AB93}"/>
              </a:ext>
            </a:extLst>
          </p:cNvPr>
          <p:cNvSpPr/>
          <p:nvPr/>
        </p:nvSpPr>
        <p:spPr>
          <a:xfrm>
            <a:off x="4778930" y="1372771"/>
            <a:ext cx="82105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/>
            <a:r>
              <a:rPr lang="fr-FR" sz="1050" b="1" i="1" dirty="0">
                <a:solidFill>
                  <a:prstClr val="white"/>
                </a:solidFill>
                <a:latin typeface="Calibri" panose="020F0502020204030204"/>
              </a:rPr>
              <a:t>Smart</a:t>
            </a:r>
          </a:p>
          <a:p>
            <a:pPr algn="ctr" defTabSz="685783"/>
            <a:r>
              <a:rPr lang="fr-FR" sz="1050" b="1" i="1" dirty="0" err="1">
                <a:solidFill>
                  <a:prstClr val="white"/>
                </a:solidFill>
                <a:latin typeface="Calibri" panose="020F0502020204030204"/>
              </a:rPr>
              <a:t>Warehouse</a:t>
            </a:r>
            <a:endParaRPr lang="fr-FR" sz="1050" b="1" i="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7" name="Immagine 44" descr="Immagine che contiene cielo, banchina&#10;&#10;Descrizione generata automaticamente">
            <a:extLst>
              <a:ext uri="{FF2B5EF4-FFF2-40B4-BE49-F238E27FC236}">
                <a16:creationId xmlns:a16="http://schemas.microsoft.com/office/drawing/2014/main" id="{CE3322EA-E283-4A4E-8CBD-A9F076463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46" y="643423"/>
            <a:ext cx="2285992" cy="13155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Rectángulo 108">
            <a:extLst>
              <a:ext uri="{FF2B5EF4-FFF2-40B4-BE49-F238E27FC236}">
                <a16:creationId xmlns:a16="http://schemas.microsoft.com/office/drawing/2014/main" id="{777D74F2-8EFA-4095-A661-427CE85C59C8}"/>
              </a:ext>
            </a:extLst>
          </p:cNvPr>
          <p:cNvSpPr/>
          <p:nvPr/>
        </p:nvSpPr>
        <p:spPr>
          <a:xfrm>
            <a:off x="1841158" y="1334554"/>
            <a:ext cx="95731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/>
            <a:r>
              <a:rPr lang="fr-FR" sz="1050" b="1" i="1" dirty="0">
                <a:solidFill>
                  <a:prstClr val="white"/>
                </a:solidFill>
                <a:latin typeface="Calibri" panose="020F0502020204030204"/>
              </a:rPr>
              <a:t>Smart Water</a:t>
            </a:r>
          </a:p>
          <a:p>
            <a:pPr algn="ctr" defTabSz="685783"/>
            <a:r>
              <a:rPr lang="fr-FR" sz="1050" b="1" i="1" dirty="0">
                <a:solidFill>
                  <a:prstClr val="white"/>
                </a:solidFill>
                <a:latin typeface="Calibri" panose="020F0502020204030204"/>
              </a:rPr>
              <a:t>Infrastructure</a:t>
            </a:r>
          </a:p>
        </p:txBody>
      </p:sp>
      <p:sp>
        <p:nvSpPr>
          <p:cNvPr id="19" name="Segnaposto contenuto 12"/>
          <p:cNvSpPr>
            <a:spLocks noGrp="1"/>
          </p:cNvSpPr>
          <p:nvPr>
            <p:ph sz="quarter" idx="16"/>
          </p:nvPr>
        </p:nvSpPr>
        <p:spPr>
          <a:xfrm>
            <a:off x="250826" y="3436045"/>
            <a:ext cx="8642352" cy="627864"/>
          </a:xfr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it-IT" altLang="it-IT" dirty="0" smtClean="0"/>
              <a:t>Critical Infrastructure</a:t>
            </a:r>
          </a:p>
          <a:p>
            <a:r>
              <a:rPr lang="it-IT" altLang="it-IT" dirty="0" smtClean="0"/>
              <a:t>-   Service </a:t>
            </a:r>
            <a:r>
              <a:rPr lang="it-IT" altLang="it-IT" dirty="0"/>
              <a:t>Robotics </a:t>
            </a:r>
            <a:endParaRPr lang="it-IT" altLang="it-IT" dirty="0" smtClean="0"/>
          </a:p>
          <a:p>
            <a:endParaRPr lang="it-IT" altLang="it-IT" dirty="0"/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sz="quarter" idx="2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782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7539" y="301558"/>
            <a:ext cx="8408008" cy="346075"/>
          </a:xfrm>
        </p:spPr>
        <p:txBody>
          <a:bodyPr>
            <a:normAutofit/>
          </a:bodyPr>
          <a:lstStyle/>
          <a:p>
            <a:r>
              <a:rPr lang="en-US" sz="1600" dirty="0"/>
              <a:t>Critical Infrastructure for Water Distribution Management</a:t>
            </a:r>
            <a:endParaRPr lang="it-IT" sz="1600" dirty="0"/>
          </a:p>
        </p:txBody>
      </p:sp>
      <p:pic>
        <p:nvPicPr>
          <p:cNvPr id="16" name="Imagen 25"/>
          <p:cNvPicPr/>
          <p:nvPr/>
        </p:nvPicPr>
        <p:blipFill>
          <a:blip r:embed="rId2"/>
          <a:stretch>
            <a:fillRect/>
          </a:stretch>
        </p:blipFill>
        <p:spPr>
          <a:xfrm>
            <a:off x="6205986" y="2354694"/>
            <a:ext cx="2586717" cy="1977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0826" y="801148"/>
            <a:ext cx="56916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400" dirty="0"/>
              <a:t>A scenario related to the management of water distribution </a:t>
            </a:r>
            <a:r>
              <a:rPr lang="en-GB" sz="1400" dirty="0" smtClean="0"/>
              <a:t>network from </a:t>
            </a:r>
            <a:r>
              <a:rPr lang="en-GB" sz="1400" b="1" dirty="0" smtClean="0"/>
              <a:t>EMALCSA</a:t>
            </a:r>
            <a:r>
              <a:rPr lang="en-GB" sz="1400" dirty="0" smtClean="0"/>
              <a:t>. </a:t>
            </a:r>
            <a:r>
              <a:rPr lang="en-GB" sz="1400" dirty="0"/>
              <a:t>It focuses on </a:t>
            </a:r>
            <a:r>
              <a:rPr lang="en-GB" sz="1400" b="1" dirty="0"/>
              <a:t>monitoring and control the management of the water urban</a:t>
            </a:r>
            <a:r>
              <a:rPr lang="en-GB" sz="1400" dirty="0"/>
              <a:t> cycle in metropolitan environment of the city of</a:t>
            </a:r>
            <a:r>
              <a:rPr lang="en-GB" sz="1400" i="1" dirty="0"/>
              <a:t> A </a:t>
            </a:r>
            <a:r>
              <a:rPr lang="en-GB" sz="1400" i="1" dirty="0" err="1"/>
              <a:t>Coruña</a:t>
            </a:r>
            <a:r>
              <a:rPr lang="en-GB" sz="1400" dirty="0" smtClean="0"/>
              <a:t> </a:t>
            </a:r>
            <a:r>
              <a:rPr lang="en-GB" sz="1400" dirty="0"/>
              <a:t>in Spain.</a:t>
            </a:r>
            <a:endParaRPr lang="fr-FR" sz="1400" dirty="0"/>
          </a:p>
        </p:txBody>
      </p:sp>
      <p:sp>
        <p:nvSpPr>
          <p:cNvPr id="7" name="Rectangle 6"/>
          <p:cNvSpPr/>
          <p:nvPr/>
        </p:nvSpPr>
        <p:spPr>
          <a:xfrm>
            <a:off x="250826" y="2027458"/>
            <a:ext cx="19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pc="-1" dirty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ea typeface="Segoe UI"/>
                <a:cs typeface="Calibri" panose="020F0502020204030204" pitchFamily="34" charset="0"/>
                <a:sym typeface="Calibri" panose="020F0502020204030204" pitchFamily="34" charset="0"/>
              </a:rPr>
              <a:t>Main challenges </a:t>
            </a:r>
            <a:endParaRPr lang="fr-FR" dirty="0"/>
          </a:p>
        </p:txBody>
      </p:sp>
      <p:pic>
        <p:nvPicPr>
          <p:cNvPr id="18" name="Immagine 44" descr="Immagine che contiene cielo, banchina&#10;&#10;Descrizione generata automaticamente">
            <a:extLst>
              <a:ext uri="{FF2B5EF4-FFF2-40B4-BE49-F238E27FC236}">
                <a16:creationId xmlns:a16="http://schemas.microsoft.com/office/drawing/2014/main" id="{CE3322EA-E283-4A4E-8CBD-A9F076463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189" y="906777"/>
            <a:ext cx="2081613" cy="10899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/>
          <p:cNvSpPr/>
          <p:nvPr/>
        </p:nvSpPr>
        <p:spPr>
          <a:xfrm>
            <a:off x="336530" y="2393410"/>
            <a:ext cx="6022659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300" b="1" dirty="0" smtClean="0"/>
              <a:t>1) </a:t>
            </a:r>
            <a:r>
              <a:rPr lang="en-GB" sz="1300" dirty="0" smtClean="0"/>
              <a:t>Provide </a:t>
            </a:r>
            <a:r>
              <a:rPr lang="en-GB" sz="1300" dirty="0"/>
              <a:t>decision-making capabilities based on data </a:t>
            </a:r>
            <a:r>
              <a:rPr lang="en-GB" sz="1300" dirty="0" smtClean="0"/>
              <a:t>analysis. </a:t>
            </a:r>
          </a:p>
          <a:p>
            <a:pPr>
              <a:lnSpc>
                <a:spcPct val="150000"/>
              </a:lnSpc>
            </a:pPr>
            <a:r>
              <a:rPr lang="en-GB" sz="1300" b="1" dirty="0" smtClean="0"/>
              <a:t>2)</a:t>
            </a:r>
            <a:r>
              <a:rPr lang="en-GB" sz="1300" dirty="0" smtClean="0"/>
              <a:t> Enable </a:t>
            </a:r>
            <a:r>
              <a:rPr lang="en-GB" sz="1300" dirty="0"/>
              <a:t>integration between different </a:t>
            </a:r>
            <a:r>
              <a:rPr lang="en-GB" sz="1300" dirty="0" smtClean="0"/>
              <a:t>platforms </a:t>
            </a:r>
            <a:r>
              <a:rPr lang="en-GB" sz="1300" dirty="0"/>
              <a:t>for exchanging data and </a:t>
            </a:r>
            <a:r>
              <a:rPr lang="en-GB" sz="1300" dirty="0" smtClean="0"/>
              <a:t>information. </a:t>
            </a:r>
          </a:p>
          <a:p>
            <a:pPr>
              <a:lnSpc>
                <a:spcPct val="150000"/>
              </a:lnSpc>
            </a:pPr>
            <a:r>
              <a:rPr lang="en-GB" sz="1300" b="1" dirty="0" smtClean="0"/>
              <a:t>3) </a:t>
            </a:r>
            <a:r>
              <a:rPr lang="en-GB" sz="1300" dirty="0" smtClean="0"/>
              <a:t>Ensure the security of communication between the water infrastructure platforms and devices in water infrastructure devices. </a:t>
            </a:r>
          </a:p>
          <a:p>
            <a:pPr>
              <a:lnSpc>
                <a:spcPct val="150000"/>
              </a:lnSpc>
            </a:pPr>
            <a:r>
              <a:rPr lang="en-GB" sz="1300" b="1" dirty="0" smtClean="0"/>
              <a:t>4) </a:t>
            </a:r>
            <a:r>
              <a:rPr lang="en-GB" sz="1300" dirty="0" smtClean="0"/>
              <a:t>Detect </a:t>
            </a:r>
            <a:r>
              <a:rPr lang="en-GB" sz="1300" dirty="0"/>
              <a:t>abnormal situations in water infrastructure devices </a:t>
            </a:r>
            <a:r>
              <a:rPr lang="en-GB" sz="1300" dirty="0" smtClean="0"/>
              <a:t>and ensure resilience </a:t>
            </a:r>
            <a:r>
              <a:rPr lang="en-GB" sz="1300" dirty="0"/>
              <a:t>and </a:t>
            </a:r>
            <a:r>
              <a:rPr lang="en-GB" sz="1300" dirty="0" smtClean="0"/>
              <a:t>reliability. 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40063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C72A-7C84-4E59-BAB5-166C006BB930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2" name="Rectangle 1"/>
          <p:cNvSpPr/>
          <p:nvPr/>
        </p:nvSpPr>
        <p:spPr>
          <a:xfrm>
            <a:off x="99424" y="786692"/>
            <a:ext cx="1356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9128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spc="-1" dirty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ea typeface="Segoe UI"/>
                <a:cs typeface="Calibri" panose="020F0502020204030204" pitchFamily="34" charset="0"/>
                <a:sym typeface="Calibri" panose="020F0502020204030204" pitchFamily="34" charset="0"/>
              </a:rPr>
              <a:t>USE </a:t>
            </a:r>
            <a:r>
              <a:rPr lang="en-GB" b="1" spc="-1" dirty="0" smtClean="0">
                <a:solidFill>
                  <a:srgbClr val="00000A"/>
                </a:solidFill>
                <a:uFill>
                  <a:solidFill>
                    <a:srgbClr val="FFFFFF"/>
                  </a:solidFill>
                </a:uFill>
                <a:ea typeface="Segoe UI"/>
                <a:cs typeface="Calibri" panose="020F0502020204030204" pitchFamily="34" charset="0"/>
                <a:sym typeface="Calibri" panose="020F0502020204030204" pitchFamily="34" charset="0"/>
              </a:rPr>
              <a:t>CASES</a:t>
            </a:r>
            <a:endParaRPr lang="es-E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Titolo 1"/>
          <p:cNvSpPr>
            <a:spLocks noGrp="1"/>
          </p:cNvSpPr>
          <p:nvPr>
            <p:ph type="title"/>
          </p:nvPr>
        </p:nvSpPr>
        <p:spPr>
          <a:xfrm>
            <a:off x="157539" y="301558"/>
            <a:ext cx="8408008" cy="346075"/>
          </a:xfrm>
        </p:spPr>
        <p:txBody>
          <a:bodyPr>
            <a:normAutofit/>
          </a:bodyPr>
          <a:lstStyle/>
          <a:p>
            <a:r>
              <a:rPr lang="en-US" sz="1600" dirty="0"/>
              <a:t>Critical Infrastructure for Water Distribution Management</a:t>
            </a:r>
            <a:endParaRPr lang="it-IT" sz="1600" dirty="0"/>
          </a:p>
        </p:txBody>
      </p:sp>
      <p:pic>
        <p:nvPicPr>
          <p:cNvPr id="12" name="Imag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18" y="1070864"/>
            <a:ext cx="5206982" cy="2935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27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i Office">
  <a:themeElements>
    <a:clrScheme name="Brain-IoT">
      <a:dk1>
        <a:srgbClr val="3F3F3F"/>
      </a:dk1>
      <a:lt1>
        <a:srgbClr val="FFFFFF"/>
      </a:lt1>
      <a:dk2>
        <a:srgbClr val="000000"/>
      </a:dk2>
      <a:lt2>
        <a:srgbClr val="FFFFFF"/>
      </a:lt2>
      <a:accent1>
        <a:srgbClr val="232D75"/>
      </a:accent1>
      <a:accent2>
        <a:srgbClr val="AFC32C"/>
      </a:accent2>
      <a:accent3>
        <a:srgbClr val="23A2C1"/>
      </a:accent3>
      <a:accent4>
        <a:srgbClr val="EDE200"/>
      </a:accent4>
      <a:accent5>
        <a:srgbClr val="BFDDE6"/>
      </a:accent5>
      <a:accent6>
        <a:srgbClr val="C6C8E1"/>
      </a:accent6>
      <a:hlink>
        <a:srgbClr val="232D75"/>
      </a:hlink>
      <a:folHlink>
        <a:srgbClr val="C6C8E1"/>
      </a:folHlink>
    </a:clrScheme>
    <a:fontScheme name="BRAIN-IoT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i Office">
  <a:themeElements>
    <a:clrScheme name="Brain-IoT">
      <a:dk1>
        <a:srgbClr val="3F3F3F"/>
      </a:dk1>
      <a:lt1>
        <a:srgbClr val="FFFFFF"/>
      </a:lt1>
      <a:dk2>
        <a:srgbClr val="000000"/>
      </a:dk2>
      <a:lt2>
        <a:srgbClr val="FFFFFF"/>
      </a:lt2>
      <a:accent1>
        <a:srgbClr val="232D75"/>
      </a:accent1>
      <a:accent2>
        <a:srgbClr val="AFC32C"/>
      </a:accent2>
      <a:accent3>
        <a:srgbClr val="23A2C1"/>
      </a:accent3>
      <a:accent4>
        <a:srgbClr val="EDE200"/>
      </a:accent4>
      <a:accent5>
        <a:srgbClr val="BFDDE6"/>
      </a:accent5>
      <a:accent6>
        <a:srgbClr val="C6C8E1"/>
      </a:accent6>
      <a:hlink>
        <a:srgbClr val="232D75"/>
      </a:hlink>
      <a:folHlink>
        <a:srgbClr val="C6C8E1"/>
      </a:folHlink>
    </a:clrScheme>
    <a:fontScheme name="BRAIN-IoT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Tema di Office">
  <a:themeElements>
    <a:clrScheme name="Brain-IoT">
      <a:dk1>
        <a:srgbClr val="3F3F3F"/>
      </a:dk1>
      <a:lt1>
        <a:srgbClr val="FFFFFF"/>
      </a:lt1>
      <a:dk2>
        <a:srgbClr val="000000"/>
      </a:dk2>
      <a:lt2>
        <a:srgbClr val="FFFFFF"/>
      </a:lt2>
      <a:accent1>
        <a:srgbClr val="232D75"/>
      </a:accent1>
      <a:accent2>
        <a:srgbClr val="AFC32C"/>
      </a:accent2>
      <a:accent3>
        <a:srgbClr val="23A2C1"/>
      </a:accent3>
      <a:accent4>
        <a:srgbClr val="EDE200"/>
      </a:accent4>
      <a:accent5>
        <a:srgbClr val="BFDDE6"/>
      </a:accent5>
      <a:accent6>
        <a:srgbClr val="C6C8E1"/>
      </a:accent6>
      <a:hlink>
        <a:srgbClr val="232D75"/>
      </a:hlink>
      <a:folHlink>
        <a:srgbClr val="C6C8E1"/>
      </a:folHlink>
    </a:clrScheme>
    <a:fontScheme name="BRAIN-IoT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Tema di Office">
  <a:themeElements>
    <a:clrScheme name="Brain-IoT">
      <a:dk1>
        <a:srgbClr val="3F3F3F"/>
      </a:dk1>
      <a:lt1>
        <a:srgbClr val="FFFFFF"/>
      </a:lt1>
      <a:dk2>
        <a:srgbClr val="000000"/>
      </a:dk2>
      <a:lt2>
        <a:srgbClr val="FFFFFF"/>
      </a:lt2>
      <a:accent1>
        <a:srgbClr val="232D75"/>
      </a:accent1>
      <a:accent2>
        <a:srgbClr val="AFC32C"/>
      </a:accent2>
      <a:accent3>
        <a:srgbClr val="23A2C1"/>
      </a:accent3>
      <a:accent4>
        <a:srgbClr val="EDE200"/>
      </a:accent4>
      <a:accent5>
        <a:srgbClr val="BFDDE6"/>
      </a:accent5>
      <a:accent6>
        <a:srgbClr val="C6C8E1"/>
      </a:accent6>
      <a:hlink>
        <a:srgbClr val="232D75"/>
      </a:hlink>
      <a:folHlink>
        <a:srgbClr val="C6C8E1"/>
      </a:folHlink>
    </a:clrScheme>
    <a:fontScheme name="BRAIN-IoT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16483</TotalTime>
  <Words>2235</Words>
  <Application>Microsoft Office PowerPoint</Application>
  <PresentationFormat>Affichage à l'écran (16:9)</PresentationFormat>
  <Paragraphs>714</Paragraphs>
  <Slides>59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59</vt:i4>
      </vt:variant>
    </vt:vector>
  </HeadingPairs>
  <TitlesOfParts>
    <vt:vector size="77" baseType="lpstr">
      <vt:lpstr>Arial</vt:lpstr>
      <vt:lpstr>Calibri</vt:lpstr>
      <vt:lpstr>Campton Light DEMO</vt:lpstr>
      <vt:lpstr>Clear Sans</vt:lpstr>
      <vt:lpstr>Clear Sans Medium</vt:lpstr>
      <vt:lpstr>Lucida Calligraphy</vt:lpstr>
      <vt:lpstr>Open Sans</vt:lpstr>
      <vt:lpstr>Open Sans Light</vt:lpstr>
      <vt:lpstr>Roboto Condensed Light</vt:lpstr>
      <vt:lpstr>Segoe UI</vt:lpstr>
      <vt:lpstr>Segoe UI Light</vt:lpstr>
      <vt:lpstr>Segoe UI Semibold</vt:lpstr>
      <vt:lpstr>Times New Roman</vt:lpstr>
      <vt:lpstr>Wingdings</vt:lpstr>
      <vt:lpstr>1_Tema di Office</vt:lpstr>
      <vt:lpstr>2_Tema di Office</vt:lpstr>
      <vt:lpstr>3_Tema di Office</vt:lpstr>
      <vt:lpstr>4_Tema di Office</vt:lpstr>
      <vt:lpstr>Design and verification of collaborative robots system</vt:lpstr>
      <vt:lpstr>CONTENTS</vt:lpstr>
      <vt:lpstr>Part 1 : BRAIN-IoT</vt:lpstr>
      <vt:lpstr>Présentation PowerPoint</vt:lpstr>
      <vt:lpstr>The                   Consortium</vt:lpstr>
      <vt:lpstr>BRAIN-IoT Platform - Main Features / Objectives</vt:lpstr>
      <vt:lpstr>Usage Scenarios and Use Cases</vt:lpstr>
      <vt:lpstr>Critical Infrastructure for Water Distribution Management</vt:lpstr>
      <vt:lpstr>Critical Infrastructure for Water Distribution Management</vt:lpstr>
      <vt:lpstr>Benefits of BRAIN-IoT </vt:lpstr>
      <vt:lpstr>Service Robotics for Warehouse Logistics</vt:lpstr>
      <vt:lpstr>Service Robotics for Warehouse Logistics</vt:lpstr>
      <vt:lpstr>Benefits of BRAIN-IoT </vt:lpstr>
      <vt:lpstr>BRAIN-IoT final Architecture</vt:lpstr>
      <vt:lpstr>BRAIN-IoT Architecture – Blocks</vt:lpstr>
      <vt:lpstr>BRAIN-IoT Architecture – Layers</vt:lpstr>
      <vt:lpstr>BRAIN-IoT Architecture – ASSETS</vt:lpstr>
      <vt:lpstr>INTEGRATED BRAIN-IoT PLATFORM</vt:lpstr>
      <vt:lpstr>BRAIN-IoT Concept and architecture</vt:lpstr>
      <vt:lpstr>BIP language</vt:lpstr>
      <vt:lpstr>SBIP (BIP-SMC)</vt:lpstr>
      <vt:lpstr>BIP Model : Clock SYNCHRONIZATION (Atom)</vt:lpstr>
      <vt:lpstr>BIP Model : Clock SYNCHRONIZATION (COMPOUND)</vt:lpstr>
      <vt:lpstr>BIP Model : Clock SYNCHRONIZATION (CONNECTOR)</vt:lpstr>
      <vt:lpstr>BIP Model : Clock SYNCHRONIZATION (CONNECTOR)</vt:lpstr>
      <vt:lpstr>BIP Model : Clock SYNCHRONIZATION (CONNECTOR)</vt:lpstr>
      <vt:lpstr>BIP Model : Clock SYNCHRONIZATION (CONNECTOR)</vt:lpstr>
      <vt:lpstr>Inspect BIP model in BIP Editor (switch to the editor)</vt:lpstr>
      <vt:lpstr>Statistical model checking</vt:lpstr>
      <vt:lpstr>Broadcast connector</vt:lpstr>
      <vt:lpstr>RENDEZ-VOUS connector</vt:lpstr>
      <vt:lpstr>Broadcast connector</vt:lpstr>
      <vt:lpstr>RENDEZ-VOUS connector</vt:lpstr>
      <vt:lpstr>Part 2 : IoT concepts  and architecture</vt:lpstr>
      <vt:lpstr>IoT concepts</vt:lpstr>
      <vt:lpstr>IoT concepts</vt:lpstr>
      <vt:lpstr>IoT concepts</vt:lpstr>
      <vt:lpstr>A short recap</vt:lpstr>
      <vt:lpstr>Reference Architecture</vt:lpstr>
      <vt:lpstr>A short recap</vt:lpstr>
      <vt:lpstr>Part 3 : PROJECTION  OVER A REAL CASE STUDY</vt:lpstr>
      <vt:lpstr>Projection over a real case study</vt:lpstr>
      <vt:lpstr>Requirements : An example</vt:lpstr>
      <vt:lpstr>How To check it: Need a process</vt:lpstr>
      <vt:lpstr>How To check it: Need a process</vt:lpstr>
      <vt:lpstr>BIP model : Identify virtual entities &amp; THE APPLICATION</vt:lpstr>
      <vt:lpstr>Bip Model: The ROBOT virtual entity</vt:lpstr>
      <vt:lpstr>Bip Model: The ROBOT virtual entity</vt:lpstr>
      <vt:lpstr>BIP Model : Clock SYNCHRONIZATION (Atom)</vt:lpstr>
      <vt:lpstr>Requirements : REQ1</vt:lpstr>
      <vt:lpstr>Requirements : REQ 2</vt:lpstr>
      <vt:lpstr>Présentation PowerPoint</vt:lpstr>
      <vt:lpstr>simulation</vt:lpstr>
      <vt:lpstr>Simulation (Snapshot 1)</vt:lpstr>
      <vt:lpstr>Simulation (Snapshot 2)</vt:lpstr>
      <vt:lpstr>Simulation (Snapshot 3)</vt:lpstr>
      <vt:lpstr>Simulation (Snapshot 4)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OGGERO  SARA</dc:creator>
  <cp:lastModifiedBy>Hakim</cp:lastModifiedBy>
  <cp:revision>841</cp:revision>
  <cp:lastPrinted>2019-10-25T15:59:42Z</cp:lastPrinted>
  <dcterms:created xsi:type="dcterms:W3CDTF">2016-09-05T07:46:16Z</dcterms:created>
  <dcterms:modified xsi:type="dcterms:W3CDTF">2021-06-06T20:23:47Z</dcterms:modified>
  <cp:category>BRAIN-IoT Project</cp:category>
</cp:coreProperties>
</file>